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1"/>
  </p:notesMasterIdLst>
  <p:handoutMasterIdLst>
    <p:handoutMasterId r:id="rId22"/>
  </p:handoutMasterIdLst>
  <p:sldIdLst>
    <p:sldId id="256" r:id="rId2"/>
    <p:sldId id="257" r:id="rId3"/>
    <p:sldId id="272" r:id="rId4"/>
    <p:sldId id="261" r:id="rId5"/>
    <p:sldId id="260" r:id="rId6"/>
    <p:sldId id="262" r:id="rId7"/>
    <p:sldId id="263" r:id="rId8"/>
    <p:sldId id="264" r:id="rId9"/>
    <p:sldId id="265" r:id="rId10"/>
    <p:sldId id="266" r:id="rId11"/>
    <p:sldId id="267" r:id="rId12"/>
    <p:sldId id="268" r:id="rId13"/>
    <p:sldId id="269" r:id="rId14"/>
    <p:sldId id="271" r:id="rId15"/>
    <p:sldId id="273" r:id="rId16"/>
    <p:sldId id="275" r:id="rId17"/>
    <p:sldId id="276" r:id="rId18"/>
    <p:sldId id="277" r:id="rId19"/>
    <p:sldId id="270" r:id="rId20"/>
  </p:sldIdLst>
  <p:sldSz cx="9144000" cy="6858000" type="screen4x3"/>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99FF"/>
    <a:srgbClr val="CC99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44" autoAdjust="0"/>
    <p:restoredTop sz="82657" autoAdjust="0"/>
  </p:normalViewPr>
  <p:slideViewPr>
    <p:cSldViewPr snapToGrid="0">
      <p:cViewPr varScale="1">
        <p:scale>
          <a:sx n="71" d="100"/>
          <a:sy n="71" d="100"/>
        </p:scale>
        <p:origin x="1704" y="5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308"/>
    </p:cViewPr>
  </p:sorterViewPr>
  <p:notesViewPr>
    <p:cSldViewPr snapToGrid="0">
      <p:cViewPr varScale="1">
        <p:scale>
          <a:sx n="50" d="100"/>
          <a:sy n="50" d="100"/>
        </p:scale>
        <p:origin x="2928"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4275403" cy="337958"/>
          </a:xfrm>
          <a:prstGeom prst="rect">
            <a:avLst/>
          </a:prstGeom>
        </p:spPr>
        <p:txBody>
          <a:bodyPr vert="horz" lIns="91404" tIns="45701" rIns="91404" bIns="45701" rtlCol="0"/>
          <a:lstStyle>
            <a:lvl1pPr algn="l">
              <a:defRPr sz="1100"/>
            </a:lvl1pPr>
          </a:lstStyle>
          <a:p>
            <a:endParaRPr kumimoji="1" lang="ja-JP" altLang="en-US"/>
          </a:p>
        </p:txBody>
      </p:sp>
      <p:sp>
        <p:nvSpPr>
          <p:cNvPr id="3" name="日付プレースホルダー 2"/>
          <p:cNvSpPr>
            <a:spLocks noGrp="1"/>
          </p:cNvSpPr>
          <p:nvPr>
            <p:ph type="dt" sz="quarter" idx="1"/>
          </p:nvPr>
        </p:nvSpPr>
        <p:spPr>
          <a:xfrm>
            <a:off x="5588627" y="1"/>
            <a:ext cx="4275403" cy="337958"/>
          </a:xfrm>
          <a:prstGeom prst="rect">
            <a:avLst/>
          </a:prstGeom>
        </p:spPr>
        <p:txBody>
          <a:bodyPr vert="horz" lIns="91404" tIns="45701" rIns="91404" bIns="45701" rtlCol="0"/>
          <a:lstStyle>
            <a:lvl1pPr algn="r">
              <a:defRPr sz="1100"/>
            </a:lvl1pPr>
          </a:lstStyle>
          <a:p>
            <a:r>
              <a:rPr kumimoji="1" lang="en-US" altLang="ja-JP"/>
              <a:t>R1</a:t>
            </a:r>
            <a:r>
              <a:rPr kumimoji="1" lang="ja-JP" altLang="en-US"/>
              <a:t>　秋季研第</a:t>
            </a:r>
            <a:r>
              <a:rPr kumimoji="1" lang="en-US" altLang="ja-JP"/>
              <a:t>3</a:t>
            </a:r>
            <a:r>
              <a:rPr kumimoji="1" lang="ja-JP" altLang="en-US"/>
              <a:t>分科会 資料</a:t>
            </a:r>
          </a:p>
        </p:txBody>
      </p:sp>
      <p:sp>
        <p:nvSpPr>
          <p:cNvPr id="4" name="フッター プレースホルダー 3"/>
          <p:cNvSpPr>
            <a:spLocks noGrp="1"/>
          </p:cNvSpPr>
          <p:nvPr>
            <p:ph type="ftr" sz="quarter" idx="2"/>
          </p:nvPr>
        </p:nvSpPr>
        <p:spPr>
          <a:xfrm>
            <a:off x="0" y="6397808"/>
            <a:ext cx="4275403" cy="337957"/>
          </a:xfrm>
          <a:prstGeom prst="rect">
            <a:avLst/>
          </a:prstGeom>
        </p:spPr>
        <p:txBody>
          <a:bodyPr vert="horz" lIns="91404" tIns="45701" rIns="91404" bIns="45701" rtlCol="0" anchor="b"/>
          <a:lstStyle>
            <a:lvl1pPr algn="l">
              <a:defRPr sz="1100"/>
            </a:lvl1pPr>
          </a:lstStyle>
          <a:p>
            <a:endParaRPr kumimoji="1" lang="ja-JP" altLang="en-US"/>
          </a:p>
        </p:txBody>
      </p:sp>
      <p:sp>
        <p:nvSpPr>
          <p:cNvPr id="5" name="スライド番号プレースホルダー 4"/>
          <p:cNvSpPr>
            <a:spLocks noGrp="1"/>
          </p:cNvSpPr>
          <p:nvPr>
            <p:ph type="sldNum" sz="quarter" idx="3"/>
          </p:nvPr>
        </p:nvSpPr>
        <p:spPr>
          <a:xfrm>
            <a:off x="5588627" y="6397808"/>
            <a:ext cx="4275403" cy="337957"/>
          </a:xfrm>
          <a:prstGeom prst="rect">
            <a:avLst/>
          </a:prstGeom>
        </p:spPr>
        <p:txBody>
          <a:bodyPr vert="horz" lIns="91404" tIns="45701" rIns="91404" bIns="45701" rtlCol="0" anchor="b"/>
          <a:lstStyle>
            <a:lvl1pPr algn="r">
              <a:defRPr sz="1100"/>
            </a:lvl1pPr>
          </a:lstStyle>
          <a:p>
            <a:fld id="{E7533738-9719-4FC8-86F8-502574D7564D}" type="slidenum">
              <a:rPr kumimoji="1" lang="ja-JP" altLang="en-US" smtClean="0"/>
              <a:t>‹#›</a:t>
            </a:fld>
            <a:endParaRPr kumimoji="1" lang="ja-JP" altLang="en-US"/>
          </a:p>
        </p:txBody>
      </p:sp>
    </p:spTree>
    <p:extLst>
      <p:ext uri="{BB962C8B-B14F-4D97-AF65-F5344CB8AC3E}">
        <p14:creationId xmlns:p14="http://schemas.microsoft.com/office/powerpoint/2010/main" val="2128534845"/>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2"/>
            <a:ext cx="4276255" cy="338143"/>
          </a:xfrm>
          <a:prstGeom prst="rect">
            <a:avLst/>
          </a:prstGeom>
        </p:spPr>
        <p:txBody>
          <a:bodyPr vert="horz" lIns="91404" tIns="45701" rIns="91404" bIns="45701" rtlCol="0"/>
          <a:lstStyle>
            <a:lvl1pPr algn="l">
              <a:defRPr sz="1100"/>
            </a:lvl1pPr>
          </a:lstStyle>
          <a:p>
            <a:endParaRPr kumimoji="1" lang="ja-JP" altLang="en-US"/>
          </a:p>
        </p:txBody>
      </p:sp>
      <p:sp>
        <p:nvSpPr>
          <p:cNvPr id="3" name="日付プレースホルダー 2"/>
          <p:cNvSpPr>
            <a:spLocks noGrp="1"/>
          </p:cNvSpPr>
          <p:nvPr>
            <p:ph type="dt" idx="1"/>
          </p:nvPr>
        </p:nvSpPr>
        <p:spPr>
          <a:xfrm>
            <a:off x="5587733" y="2"/>
            <a:ext cx="4276254" cy="338143"/>
          </a:xfrm>
          <a:prstGeom prst="rect">
            <a:avLst/>
          </a:prstGeom>
        </p:spPr>
        <p:txBody>
          <a:bodyPr vert="horz" lIns="91404" tIns="45701" rIns="91404" bIns="45701" rtlCol="0"/>
          <a:lstStyle>
            <a:lvl1pPr algn="r">
              <a:defRPr sz="1100"/>
            </a:lvl1pPr>
          </a:lstStyle>
          <a:p>
            <a:r>
              <a:rPr kumimoji="1" lang="en-US" altLang="ja-JP"/>
              <a:t>R1</a:t>
            </a:r>
            <a:r>
              <a:rPr kumimoji="1" lang="ja-JP" altLang="en-US"/>
              <a:t>　秋季研第</a:t>
            </a:r>
            <a:r>
              <a:rPr kumimoji="1" lang="en-US" altLang="ja-JP"/>
              <a:t>3</a:t>
            </a:r>
            <a:r>
              <a:rPr kumimoji="1" lang="ja-JP" altLang="en-US"/>
              <a:t>分科会 資料</a:t>
            </a:r>
          </a:p>
        </p:txBody>
      </p:sp>
      <p:sp>
        <p:nvSpPr>
          <p:cNvPr id="4" name="スライド イメージ プレースホルダー 3"/>
          <p:cNvSpPr>
            <a:spLocks noGrp="1" noRot="1" noChangeAspect="1"/>
          </p:cNvSpPr>
          <p:nvPr>
            <p:ph type="sldImg" idx="2"/>
          </p:nvPr>
        </p:nvSpPr>
        <p:spPr>
          <a:xfrm>
            <a:off x="3416300" y="841375"/>
            <a:ext cx="3033713" cy="2274888"/>
          </a:xfrm>
          <a:prstGeom prst="rect">
            <a:avLst/>
          </a:prstGeom>
          <a:noFill/>
          <a:ln w="12700">
            <a:solidFill>
              <a:prstClr val="black"/>
            </a:solidFill>
          </a:ln>
        </p:spPr>
        <p:txBody>
          <a:bodyPr vert="horz" lIns="91404" tIns="45701" rIns="91404" bIns="45701" rtlCol="0" anchor="ctr"/>
          <a:lstStyle/>
          <a:p>
            <a:endParaRPr lang="ja-JP" altLang="en-US"/>
          </a:p>
        </p:txBody>
      </p:sp>
      <p:sp>
        <p:nvSpPr>
          <p:cNvPr id="5" name="ノート プレースホルダー 4"/>
          <p:cNvSpPr>
            <a:spLocks noGrp="1"/>
          </p:cNvSpPr>
          <p:nvPr>
            <p:ph type="body" sz="quarter" idx="3"/>
          </p:nvPr>
        </p:nvSpPr>
        <p:spPr>
          <a:xfrm>
            <a:off x="985937" y="3241622"/>
            <a:ext cx="7894446" cy="2652036"/>
          </a:xfrm>
          <a:prstGeom prst="rect">
            <a:avLst/>
          </a:prstGeom>
        </p:spPr>
        <p:txBody>
          <a:bodyPr vert="horz" lIns="91404" tIns="45701" rIns="91404" bIns="4570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6397621"/>
            <a:ext cx="4276255" cy="338143"/>
          </a:xfrm>
          <a:prstGeom prst="rect">
            <a:avLst/>
          </a:prstGeom>
        </p:spPr>
        <p:txBody>
          <a:bodyPr vert="horz" lIns="91404" tIns="45701" rIns="91404" bIns="45701" rtlCol="0" anchor="b"/>
          <a:lstStyle>
            <a:lvl1pPr algn="l">
              <a:defRPr sz="1100"/>
            </a:lvl1pPr>
          </a:lstStyle>
          <a:p>
            <a:endParaRPr kumimoji="1" lang="ja-JP" altLang="en-US"/>
          </a:p>
        </p:txBody>
      </p:sp>
      <p:sp>
        <p:nvSpPr>
          <p:cNvPr id="7" name="スライド番号プレースホルダー 6"/>
          <p:cNvSpPr>
            <a:spLocks noGrp="1"/>
          </p:cNvSpPr>
          <p:nvPr>
            <p:ph type="sldNum" sz="quarter" idx="5"/>
          </p:nvPr>
        </p:nvSpPr>
        <p:spPr>
          <a:xfrm>
            <a:off x="5587733" y="6397621"/>
            <a:ext cx="4276254" cy="338143"/>
          </a:xfrm>
          <a:prstGeom prst="rect">
            <a:avLst/>
          </a:prstGeom>
        </p:spPr>
        <p:txBody>
          <a:bodyPr vert="horz" lIns="91404" tIns="45701" rIns="91404" bIns="45701" rtlCol="0" anchor="b"/>
          <a:lstStyle>
            <a:lvl1pPr algn="r">
              <a:defRPr sz="1100"/>
            </a:lvl1pPr>
          </a:lstStyle>
          <a:p>
            <a:fld id="{B304CD1F-4B0F-45CA-ACB2-2B9EF86C81FE}" type="slidenum">
              <a:rPr kumimoji="1" lang="ja-JP" altLang="en-US" smtClean="0"/>
              <a:t>‹#›</a:t>
            </a:fld>
            <a:endParaRPr kumimoji="1" lang="ja-JP" altLang="en-US"/>
          </a:p>
        </p:txBody>
      </p:sp>
    </p:spTree>
    <p:extLst>
      <p:ext uri="{BB962C8B-B14F-4D97-AF65-F5344CB8AC3E}">
        <p14:creationId xmlns:p14="http://schemas.microsoft.com/office/powerpoint/2010/main" val="2811993470"/>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41746" y="3241622"/>
            <a:ext cx="7894446" cy="2652036"/>
          </a:xfrm>
        </p:spPr>
        <p:txBody>
          <a:bodyPr/>
          <a:lstStyle/>
          <a:p>
            <a:r>
              <a:rPr kumimoji="1" lang="ja-JP" altLang="en-US" dirty="0"/>
              <a:t>さて、次は福井市の学校事務共同実施にて市教委･教頭会と連携して取り組んだ事例をご紹介します。</a:t>
            </a:r>
            <a:endParaRPr kumimoji="1" lang="en-US" altLang="ja-JP" dirty="0"/>
          </a:p>
          <a:p>
            <a:pPr defTabSz="914031">
              <a:defRPr/>
            </a:pPr>
            <a:endParaRPr kumimoji="1" lang="en-US" altLang="ja-JP" dirty="0"/>
          </a:p>
          <a:p>
            <a:pPr defTabSz="914031">
              <a:defRPr/>
            </a:pPr>
            <a:r>
              <a:rPr kumimoji="1" lang="ja-JP" altLang="en-US" dirty="0"/>
              <a:t>福井市では平成</a:t>
            </a:r>
            <a:r>
              <a:rPr kumimoji="1" lang="en-US" altLang="ja-JP" dirty="0"/>
              <a:t>30</a:t>
            </a:r>
            <a:r>
              <a:rPr kumimoji="1" lang="ja-JP" altLang="en-US" dirty="0"/>
              <a:t>年</a:t>
            </a:r>
            <a:r>
              <a:rPr kumimoji="1" lang="en-US" altLang="ja-JP" dirty="0"/>
              <a:t>4</a:t>
            </a:r>
            <a:r>
              <a:rPr kumimoji="1" lang="ja-JP" altLang="en-US" dirty="0"/>
              <a:t>月から市内全校での学校日誌電子化が始まりました。</a:t>
            </a:r>
            <a:endParaRPr kumimoji="1" lang="en-US" altLang="ja-JP" dirty="0"/>
          </a:p>
          <a:p>
            <a:pPr defTabSz="914031">
              <a:defRPr/>
            </a:pPr>
            <a:endParaRPr kumimoji="1" lang="en-US" altLang="ja-JP" dirty="0"/>
          </a:p>
          <a:p>
            <a:pPr defTabSz="914031">
              <a:defRPr/>
            </a:pPr>
            <a:r>
              <a:rPr kumimoji="1" lang="ja-JP" altLang="en-US" dirty="0"/>
              <a:t>本日は、電子化が実施されるまでの経緯とその後についてご報告します。</a:t>
            </a:r>
            <a:endParaRPr kumimoji="1" lang="en-US" altLang="ja-JP" dirty="0"/>
          </a:p>
          <a:p>
            <a:endParaRPr kumimoji="1" lang="ja-JP" altLang="en-US" dirty="0"/>
          </a:p>
        </p:txBody>
      </p:sp>
      <p:sp>
        <p:nvSpPr>
          <p:cNvPr id="5" name="日付プレースホルダー 4"/>
          <p:cNvSpPr>
            <a:spLocks noGrp="1"/>
          </p:cNvSpPr>
          <p:nvPr>
            <p:ph type="dt" idx="11"/>
          </p:nvPr>
        </p:nvSpPr>
        <p:spPr>
          <a:xfrm>
            <a:off x="4988964" y="45521"/>
            <a:ext cx="4641330" cy="214592"/>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546829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そして</a:t>
            </a:r>
            <a:r>
              <a:rPr kumimoji="1" lang="en-US" altLang="ja-JP" dirty="0">
                <a:latin typeface="+mn-ea"/>
                <a:ea typeface="+mn-ea"/>
              </a:rPr>
              <a:t>H29</a:t>
            </a:r>
            <a:r>
              <a:rPr kumimoji="1" lang="ja-JP" altLang="en-US" dirty="0">
                <a:latin typeface="+mn-ea"/>
                <a:ea typeface="+mn-ea"/>
              </a:rPr>
              <a:t>年</a:t>
            </a:r>
            <a:r>
              <a:rPr kumimoji="1" lang="en-US" altLang="ja-JP" dirty="0">
                <a:latin typeface="+mn-ea"/>
                <a:ea typeface="+mn-ea"/>
              </a:rPr>
              <a:t>4</a:t>
            </a:r>
            <a:r>
              <a:rPr kumimoji="1" lang="ja-JP" altLang="en-US" dirty="0">
                <a:latin typeface="+mn-ea"/>
                <a:ea typeface="+mn-ea"/>
              </a:rPr>
              <a:t>月、</a:t>
            </a:r>
            <a:r>
              <a:rPr kumimoji="1" lang="en-US" altLang="ja-JP" dirty="0">
                <a:latin typeface="+mn-ea"/>
                <a:ea typeface="+mn-ea"/>
              </a:rPr>
              <a:t>30</a:t>
            </a:r>
            <a:r>
              <a:rPr kumimoji="1" lang="ja-JP" altLang="en-US" dirty="0">
                <a:latin typeface="+mn-ea"/>
                <a:ea typeface="+mn-ea"/>
              </a:rPr>
              <a:t>校でモニター校用ファイルの使用が始まりました。</a:t>
            </a:r>
            <a:endParaRPr kumimoji="1" lang="en-US" altLang="ja-JP" dirty="0">
              <a:latin typeface="+mn-ea"/>
              <a:ea typeface="+mn-ea"/>
            </a:endParaRPr>
          </a:p>
          <a:p>
            <a:endParaRPr kumimoji="1" lang="en-US" altLang="ja-JP" dirty="0">
              <a:latin typeface="+mn-ea"/>
              <a:ea typeface="+mn-ea"/>
            </a:endParaRPr>
          </a:p>
          <a:p>
            <a:pPr defTabSz="914031">
              <a:defRPr/>
            </a:pPr>
            <a:r>
              <a:rPr lang="ja-JP" altLang="en-US" dirty="0">
                <a:latin typeface="+mn-ea"/>
              </a:rPr>
              <a:t>６月にはモニター校に対し、実施してみてのアンケートをとり、集約しました。</a:t>
            </a:r>
            <a:endParaRPr lang="en-US" altLang="ja-JP" dirty="0">
              <a:latin typeface="+mn-ea"/>
            </a:endParaRPr>
          </a:p>
          <a:p>
            <a:pPr defTabSz="914031">
              <a:defRPr/>
            </a:pPr>
            <a:r>
              <a:rPr lang="ja-JP" altLang="en-US" dirty="0">
                <a:latin typeface="+mn-ea"/>
              </a:rPr>
              <a:t>管理当番として使用する教職員だけでなく</a:t>
            </a:r>
            <a:endParaRPr lang="en-US" altLang="ja-JP" dirty="0">
              <a:latin typeface="+mn-ea"/>
            </a:endParaRPr>
          </a:p>
          <a:p>
            <a:pPr defTabSz="914031">
              <a:defRPr/>
            </a:pPr>
            <a:r>
              <a:rPr lang="ja-JP" altLang="en-US" dirty="0">
                <a:latin typeface="+mn-ea"/>
              </a:rPr>
              <a:t>管理職や教務主任、また事務職員の立場からはどう思ったかなど広く意見をもとめました。</a:t>
            </a:r>
            <a:endParaRPr lang="en-US" altLang="ja-JP" dirty="0">
              <a:latin typeface="+mn-ea"/>
            </a:endParaRPr>
          </a:p>
          <a:p>
            <a:pPr defTabSz="914031">
              <a:defRPr/>
            </a:pPr>
            <a:r>
              <a:rPr lang="ja-JP" altLang="en-US" dirty="0">
                <a:solidFill>
                  <a:prstClr val="black"/>
                </a:solidFill>
                <a:latin typeface="+mn-ea"/>
              </a:rPr>
              <a:t>特に改良の参考にするため、加工して使いやすくしている学校には、ファイルの提供をお願いしました。</a:t>
            </a:r>
            <a:endParaRPr lang="en-US" altLang="ja-JP" dirty="0">
              <a:solidFill>
                <a:prstClr val="black"/>
              </a:solidFill>
              <a:latin typeface="+mn-ea"/>
            </a:endParaRPr>
          </a:p>
          <a:p>
            <a:pPr defTabSz="914031">
              <a:defRPr/>
            </a:pPr>
            <a:endParaRPr lang="en-US" altLang="ja-JP" dirty="0">
              <a:solidFill>
                <a:prstClr val="black"/>
              </a:solidFill>
              <a:latin typeface="+mn-ea"/>
            </a:endParaRPr>
          </a:p>
          <a:p>
            <a:pPr defTabSz="914031">
              <a:defRPr/>
            </a:pPr>
            <a:endParaRPr lang="en-US" altLang="ja-JP" dirty="0">
              <a:solidFill>
                <a:prstClr val="black"/>
              </a:solidFill>
              <a:latin typeface="+mn-ea"/>
            </a:endParaRPr>
          </a:p>
          <a:p>
            <a:endParaRPr kumimoji="1" lang="ja-JP" altLang="en-US" dirty="0">
              <a:latin typeface="+mn-ea"/>
              <a:ea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291737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031">
              <a:defRPr/>
            </a:pPr>
            <a:r>
              <a:rPr lang="ja-JP" altLang="en-US" dirty="0">
                <a:solidFill>
                  <a:prstClr val="black"/>
                </a:solidFill>
                <a:latin typeface="ＭＳ Ｐゴシック" panose="020B0600070205080204" pitchFamily="50" charset="-128"/>
              </a:rPr>
              <a:t>アンケートを集約した結果</a:t>
            </a:r>
            <a:endParaRPr lang="en-US" altLang="ja-JP" dirty="0">
              <a:solidFill>
                <a:prstClr val="black"/>
              </a:solidFill>
              <a:latin typeface="ＭＳ Ｐゴシック" panose="020B0600070205080204" pitchFamily="50" charset="-128"/>
            </a:endParaRPr>
          </a:p>
          <a:p>
            <a:pPr defTabSz="914031">
              <a:defRPr/>
            </a:pPr>
            <a:r>
              <a:rPr lang="ja-JP" altLang="en-US" dirty="0">
                <a:solidFill>
                  <a:prstClr val="black"/>
                </a:solidFill>
                <a:latin typeface="ＭＳ Ｐゴシック" panose="020B0600070205080204" pitchFamily="50" charset="-128"/>
              </a:rPr>
              <a:t>それぞれの立場から「便利になった」の声とともに</a:t>
            </a:r>
            <a:endParaRPr lang="en-US" altLang="ja-JP" dirty="0">
              <a:solidFill>
                <a:prstClr val="black"/>
              </a:solidFill>
              <a:latin typeface="ＭＳ Ｐゴシック" panose="020B0600070205080204" pitchFamily="50" charset="-128"/>
            </a:endParaRPr>
          </a:p>
          <a:p>
            <a:pPr defTabSz="914031">
              <a:defRPr/>
            </a:pPr>
            <a:r>
              <a:rPr lang="ja-JP" altLang="en-US" dirty="0">
                <a:solidFill>
                  <a:prstClr val="black"/>
                </a:solidFill>
                <a:latin typeface="ＭＳ Ｐゴシック" panose="020B0600070205080204" pitchFamily="50" charset="-128"/>
              </a:rPr>
              <a:t>もっと使いやすくするための意見や要望も多く寄せられました。</a:t>
            </a:r>
            <a:endParaRPr lang="en-US" altLang="ja-JP" dirty="0">
              <a:solidFill>
                <a:prstClr val="black"/>
              </a:solidFill>
              <a:latin typeface="ＭＳ Ｐゴシック" panose="020B0600070205080204" pitchFamily="50" charset="-128"/>
            </a:endParaRPr>
          </a:p>
          <a:p>
            <a:pPr defTabSz="914031">
              <a:defRPr/>
            </a:pPr>
            <a:endParaRPr lang="en-US" altLang="ja-JP" dirty="0">
              <a:solidFill>
                <a:prstClr val="black"/>
              </a:solidFill>
              <a:latin typeface="ＭＳ Ｐゴシック" panose="020B0600070205080204" pitchFamily="50" charset="-128"/>
            </a:endParaRPr>
          </a:p>
          <a:p>
            <a:pPr defTabSz="914031">
              <a:defRPr/>
            </a:pPr>
            <a:r>
              <a:rPr lang="ja-JP" altLang="en-US" dirty="0">
                <a:solidFill>
                  <a:prstClr val="black"/>
                </a:solidFill>
                <a:latin typeface="ＭＳ Ｐゴシック" panose="020B0600070205080204" pitchFamily="50" charset="-128"/>
              </a:rPr>
              <a:t>「電子化して校務支援につながったか」の問いには</a:t>
            </a:r>
            <a:endParaRPr lang="en-US" altLang="ja-JP" dirty="0">
              <a:solidFill>
                <a:prstClr val="black"/>
              </a:solidFill>
              <a:latin typeface="ＭＳ Ｐゴシック" panose="020B0600070205080204" pitchFamily="50" charset="-128"/>
            </a:endParaRPr>
          </a:p>
          <a:p>
            <a:pPr defTabSz="914031">
              <a:defRPr/>
            </a:pPr>
            <a:r>
              <a:rPr lang="ja-JP" altLang="en-US" dirty="0">
                <a:solidFill>
                  <a:prstClr val="black"/>
                </a:solidFill>
                <a:latin typeface="ＭＳ Ｐゴシック" panose="020B0600070205080204" pitchFamily="50" charset="-128"/>
              </a:rPr>
              <a:t>ほとんどの学校で「つながっている」との回答を得たことは</a:t>
            </a:r>
            <a:endParaRPr lang="en-US" altLang="ja-JP" dirty="0">
              <a:solidFill>
                <a:prstClr val="black"/>
              </a:solidFill>
              <a:latin typeface="ＭＳ Ｐゴシック" panose="020B0600070205080204" pitchFamily="50" charset="-128"/>
            </a:endParaRPr>
          </a:p>
          <a:p>
            <a:pPr defTabSz="914031">
              <a:defRPr/>
            </a:pPr>
            <a:r>
              <a:rPr lang="ja-JP" altLang="en-US" dirty="0">
                <a:solidFill>
                  <a:prstClr val="black"/>
                </a:solidFill>
                <a:latin typeface="ＭＳ Ｐゴシック" panose="020B0600070205080204" pitchFamily="50" charset="-128"/>
              </a:rPr>
              <a:t>検討に携わる私たちとっての意欲につながりました。</a:t>
            </a:r>
            <a:endParaRPr lang="en-US" altLang="ja-JP" dirty="0">
              <a:solidFill>
                <a:prstClr val="black"/>
              </a:solidFill>
              <a:latin typeface="ＭＳ Ｐゴシック" panose="020B0600070205080204" pitchFamily="50" charset="-128"/>
            </a:endParaRPr>
          </a:p>
          <a:p>
            <a:endParaRPr kumimoji="1" lang="ja-JP" altLang="en-US" dirty="0">
              <a:latin typeface="+mn-ea"/>
              <a:ea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2309938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平成</a:t>
            </a:r>
            <a:r>
              <a:rPr kumimoji="1" lang="en-US" altLang="ja-JP" dirty="0">
                <a:latin typeface="+mn-ea"/>
                <a:ea typeface="+mn-ea"/>
              </a:rPr>
              <a:t>29</a:t>
            </a:r>
            <a:r>
              <a:rPr kumimoji="1" lang="ja-JP" altLang="en-US" dirty="0">
                <a:latin typeface="+mn-ea"/>
                <a:ea typeface="+mn-ea"/>
              </a:rPr>
              <a:t>年</a:t>
            </a:r>
            <a:r>
              <a:rPr kumimoji="1" lang="en-US" altLang="ja-JP" dirty="0">
                <a:latin typeface="+mn-ea"/>
                <a:ea typeface="+mn-ea"/>
              </a:rPr>
              <a:t>7</a:t>
            </a:r>
            <a:r>
              <a:rPr kumimoji="1" lang="ja-JP" altLang="en-US" dirty="0">
                <a:latin typeface="+mn-ea"/>
                <a:ea typeface="+mn-ea"/>
              </a:rPr>
              <a:t>月、アンケートでの意見や要望をもとに</a:t>
            </a:r>
            <a:endParaRPr kumimoji="1" lang="en-US" altLang="ja-JP" dirty="0">
              <a:latin typeface="+mn-ea"/>
              <a:ea typeface="+mn-ea"/>
            </a:endParaRPr>
          </a:p>
          <a:p>
            <a:r>
              <a:rPr kumimoji="1" lang="ja-JP" altLang="en-US" dirty="0">
                <a:latin typeface="+mn-ea"/>
                <a:ea typeface="+mn-ea"/>
              </a:rPr>
              <a:t>改訂の方向性と今後の進め方を協議しました。</a:t>
            </a:r>
            <a:endParaRPr kumimoji="1" lang="en-US" altLang="ja-JP" dirty="0">
              <a:latin typeface="+mn-ea"/>
              <a:ea typeface="+mn-ea"/>
            </a:endParaRPr>
          </a:p>
          <a:p>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その中で日誌と連動様式は、行事予定表や週予定表にすると決めましたが、</a:t>
            </a:r>
            <a:endParaRPr kumimoji="1" lang="en-US" altLang="ja-JP" dirty="0">
              <a:latin typeface="+mn-ea"/>
              <a:ea typeface="+mn-ea"/>
            </a:endParaRPr>
          </a:p>
          <a:p>
            <a:r>
              <a:rPr kumimoji="1" lang="ja-JP" altLang="en-US" dirty="0">
                <a:latin typeface="+mn-ea"/>
                <a:ea typeface="+mn-ea"/>
              </a:rPr>
              <a:t>各学校の様式を、日誌検討委員の学校から集めてみただけでも同じものはなく、</a:t>
            </a:r>
            <a:endParaRPr kumimoji="1" lang="en-US" altLang="ja-JP" dirty="0">
              <a:latin typeface="+mn-ea"/>
              <a:ea typeface="+mn-ea"/>
            </a:endParaRPr>
          </a:p>
          <a:p>
            <a:r>
              <a:rPr kumimoji="1" lang="ja-JP" altLang="en-US" dirty="0">
                <a:latin typeface="+mn-ea"/>
                <a:ea typeface="+mn-ea"/>
              </a:rPr>
              <a:t>市内を同じ様式に統一することは困難でした。</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試行錯誤の結果、</a:t>
            </a:r>
            <a:endParaRPr kumimoji="1" lang="en-US" altLang="ja-JP" dirty="0">
              <a:latin typeface="+mn-ea"/>
              <a:ea typeface="+mn-ea"/>
            </a:endParaRPr>
          </a:p>
          <a:p>
            <a:r>
              <a:rPr kumimoji="1" lang="ja-JP" altLang="en-US" dirty="0">
                <a:latin typeface="+mn-ea"/>
                <a:ea typeface="+mn-ea"/>
              </a:rPr>
              <a:t>・市教委提出用の行事予定表がさっと仕上がること</a:t>
            </a:r>
            <a:endParaRPr kumimoji="1" lang="en-US" altLang="ja-JP" dirty="0">
              <a:latin typeface="+mn-ea"/>
              <a:ea typeface="+mn-ea"/>
            </a:endParaRPr>
          </a:p>
          <a:p>
            <a:r>
              <a:rPr kumimoji="1" lang="ja-JP" altLang="en-US" dirty="0">
                <a:latin typeface="+mn-ea"/>
                <a:ea typeface="+mn-ea"/>
              </a:rPr>
              <a:t>・学校独自の週予定表に貼り付けやすいデータを提供すること</a:t>
            </a:r>
            <a:endParaRPr kumimoji="1" lang="en-US" altLang="ja-JP" dirty="0">
              <a:latin typeface="+mn-ea"/>
              <a:ea typeface="+mn-ea"/>
            </a:endParaRPr>
          </a:p>
          <a:p>
            <a:r>
              <a:rPr kumimoji="1" lang="ja-JP" altLang="en-US" dirty="0">
                <a:latin typeface="+mn-ea"/>
                <a:ea typeface="+mn-ea"/>
              </a:rPr>
              <a:t>それが出来れば、教務主任の負担軽減につながると判断しました。</a:t>
            </a: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4187186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今回のシステムの改訂では</a:t>
            </a:r>
            <a:endParaRPr kumimoji="1" lang="en-US" altLang="ja-JP" dirty="0">
              <a:latin typeface="+mn-ea"/>
              <a:ea typeface="+mn-ea"/>
            </a:endParaRPr>
          </a:p>
          <a:p>
            <a:r>
              <a:rPr kumimoji="1" lang="ja-JP" altLang="en-US" dirty="0">
                <a:latin typeface="+mn-ea"/>
                <a:ea typeface="+mn-ea"/>
              </a:rPr>
              <a:t>新たに</a:t>
            </a:r>
            <a:r>
              <a:rPr kumimoji="1" lang="en-US" altLang="ja-JP" dirty="0">
                <a:latin typeface="+mn-ea"/>
                <a:ea typeface="+mn-ea"/>
              </a:rPr>
              <a:t>Excel</a:t>
            </a:r>
            <a:r>
              <a:rPr kumimoji="1" lang="ja-JP" altLang="en-US" dirty="0">
                <a:latin typeface="+mn-ea"/>
                <a:ea typeface="+mn-ea"/>
              </a:rPr>
              <a:t>操作に堪能な教員に加わっていただきました。</a:t>
            </a:r>
            <a:endParaRPr kumimoji="1" lang="en-US" altLang="ja-JP" dirty="0">
              <a:latin typeface="+mn-ea"/>
              <a:ea typeface="+mn-ea"/>
            </a:endParaRPr>
          </a:p>
          <a:p>
            <a:r>
              <a:rPr kumimoji="1" lang="ja-JP" altLang="en-US" dirty="0">
                <a:latin typeface="+mn-ea"/>
                <a:ea typeface="+mn-ea"/>
              </a:rPr>
              <a:t>このことは、パソコンの技術力アップだけでなく</a:t>
            </a:r>
            <a:endParaRPr kumimoji="1" lang="en-US" altLang="ja-JP" dirty="0">
              <a:latin typeface="+mn-ea"/>
              <a:ea typeface="+mn-ea"/>
            </a:endParaRPr>
          </a:p>
          <a:p>
            <a:r>
              <a:rPr kumimoji="1" lang="ja-JP" altLang="en-US" dirty="0">
                <a:latin typeface="+mn-ea"/>
                <a:ea typeface="+mn-ea"/>
              </a:rPr>
              <a:t>教員からの視点、特に教務主任の仕事のながれを考慮したシステム改良につながりました。</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何度も細かな修正を重ね、平成</a:t>
            </a:r>
            <a:r>
              <a:rPr kumimoji="1" lang="en-US" altLang="ja-JP" dirty="0">
                <a:latin typeface="+mn-ea"/>
                <a:ea typeface="+mn-ea"/>
              </a:rPr>
              <a:t>29</a:t>
            </a:r>
            <a:r>
              <a:rPr kumimoji="1" lang="ja-JP" altLang="en-US" dirty="0">
                <a:latin typeface="+mn-ea"/>
                <a:ea typeface="+mn-ea"/>
              </a:rPr>
              <a:t>年</a:t>
            </a:r>
            <a:r>
              <a:rPr kumimoji="1" lang="en-US" altLang="ja-JP" dirty="0">
                <a:latin typeface="+mn-ea"/>
                <a:ea typeface="+mn-ea"/>
              </a:rPr>
              <a:t>11</a:t>
            </a:r>
            <a:r>
              <a:rPr kumimoji="1" lang="ja-JP" altLang="en-US" dirty="0">
                <a:latin typeface="+mn-ea"/>
                <a:ea typeface="+mn-ea"/>
              </a:rPr>
              <a:t>月、「行事・日誌システム」がほぼ完成しました。</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また、併せて、「行事・日誌システム」のデータベースを利用する「校内掲示板」ファイルも作成しました。</a:t>
            </a:r>
            <a:endParaRPr kumimoji="1" lang="en-US" altLang="ja-JP" dirty="0">
              <a:latin typeface="+mn-ea"/>
              <a:ea typeface="+mn-ea"/>
            </a:endParaRPr>
          </a:p>
          <a:p>
            <a:r>
              <a:rPr kumimoji="1" lang="ja-JP" altLang="en-US" dirty="0">
                <a:latin typeface="+mn-ea"/>
                <a:ea typeface="+mn-ea"/>
              </a:rPr>
              <a:t>教務主任が黒板に書いている、毎日の行事や出張を職員室のテレビやモニターなどに映し出すものです。</a:t>
            </a:r>
            <a:endParaRPr kumimoji="1" lang="en-US" altLang="ja-JP" dirty="0">
              <a:latin typeface="+mn-ea"/>
              <a:ea typeface="+mn-ea"/>
            </a:endParaRPr>
          </a:p>
          <a:p>
            <a:r>
              <a:rPr kumimoji="1" lang="ja-JP" altLang="en-US" dirty="0">
                <a:latin typeface="+mn-ea"/>
                <a:ea typeface="+mn-ea"/>
              </a:rPr>
              <a:t>このシステムを利用すれば、教務主任の負担が軽くなると考えています。</a:t>
            </a:r>
            <a:endParaRPr kumimoji="1" lang="en-US" altLang="ja-JP" dirty="0">
              <a:latin typeface="+mn-ea"/>
              <a:ea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1807158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85937" y="3241619"/>
            <a:ext cx="7894446" cy="3345664"/>
          </a:xfrm>
        </p:spPr>
        <p:txBody>
          <a:bodyPr/>
          <a:lstStyle/>
          <a:p>
            <a:r>
              <a:rPr lang="ja-JP" altLang="en-US" dirty="0">
                <a:latin typeface="+mn-ea"/>
              </a:rPr>
              <a:t>そして平成</a:t>
            </a:r>
            <a:r>
              <a:rPr lang="en-US" altLang="ja-JP" dirty="0">
                <a:latin typeface="+mn-ea"/>
              </a:rPr>
              <a:t>29</a:t>
            </a:r>
            <a:r>
              <a:rPr lang="ja-JP" altLang="en-US" dirty="0">
                <a:latin typeface="+mn-ea"/>
              </a:rPr>
              <a:t>年１２月の共同実施推進協議会において</a:t>
            </a:r>
            <a:endParaRPr lang="en-US" altLang="ja-JP" dirty="0">
              <a:latin typeface="+mn-ea"/>
            </a:endParaRPr>
          </a:p>
          <a:p>
            <a:r>
              <a:rPr lang="ja-JP" altLang="en-US" dirty="0">
                <a:latin typeface="+mn-ea"/>
              </a:rPr>
              <a:t>平成３０年４月から、市内全校で学校日誌を電子化することが採択されました。</a:t>
            </a:r>
            <a:endParaRPr lang="en-US" altLang="ja-JP" dirty="0">
              <a:latin typeface="+mn-ea"/>
            </a:endParaRPr>
          </a:p>
          <a:p>
            <a:endParaRPr lang="en-US" altLang="ja-JP" dirty="0">
              <a:latin typeface="+mn-ea"/>
            </a:endParaRPr>
          </a:p>
          <a:p>
            <a:r>
              <a:rPr kumimoji="1" lang="ja-JP" altLang="en-US" dirty="0">
                <a:latin typeface="+mn-ea"/>
                <a:ea typeface="+mn-ea"/>
              </a:rPr>
              <a:t>システムによりプリントアウトした学校日誌を綴じるための</a:t>
            </a:r>
            <a:r>
              <a:rPr lang="ja-JP" altLang="en-US" dirty="0">
                <a:latin typeface="+mn-ea"/>
              </a:rPr>
              <a:t>ファイルは</a:t>
            </a:r>
            <a:r>
              <a:rPr kumimoji="1" lang="ja-JP" altLang="en-US" dirty="0">
                <a:latin typeface="+mn-ea"/>
                <a:ea typeface="+mn-ea"/>
              </a:rPr>
              <a:t>、教頭会で検討し、パイプ式のチューブファイルを使用することになり、市教委から各校２冊ずつ配付されました。</a:t>
            </a:r>
            <a:endParaRPr kumimoji="1" lang="en-US" altLang="ja-JP" dirty="0">
              <a:latin typeface="+mn-ea"/>
              <a:ea typeface="+mn-ea"/>
            </a:endParaRPr>
          </a:p>
          <a:p>
            <a:r>
              <a:rPr kumimoji="1" lang="ja-JP" altLang="en-US" dirty="0">
                <a:latin typeface="+mn-ea"/>
                <a:ea typeface="+mn-ea"/>
              </a:rPr>
              <a:t>また、それまで市教委の印刷費で印刷製本して配付されていた学校日誌が、</a:t>
            </a:r>
            <a:endParaRPr kumimoji="1" lang="en-US" altLang="ja-JP" dirty="0">
              <a:latin typeface="+mn-ea"/>
              <a:ea typeface="+mn-ea"/>
            </a:endParaRPr>
          </a:p>
          <a:p>
            <a:r>
              <a:rPr kumimoji="1" lang="ja-JP" altLang="en-US" dirty="0">
                <a:latin typeface="+mn-ea"/>
                <a:ea typeface="+mn-ea"/>
              </a:rPr>
              <a:t>全校で電子化されたことにより、市教委の印刷費も削減されることになりました。</a:t>
            </a:r>
          </a:p>
          <a:p>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この結果は、１月の校長会と教頭会で報告され、</a:t>
            </a:r>
            <a:r>
              <a:rPr kumimoji="1" lang="en-US" altLang="ja-JP" dirty="0">
                <a:latin typeface="+mn-ea"/>
                <a:ea typeface="+mn-ea"/>
              </a:rPr>
              <a:t>1</a:t>
            </a:r>
            <a:r>
              <a:rPr kumimoji="1" lang="ja-JP" altLang="en-US" dirty="0">
                <a:latin typeface="+mn-ea"/>
                <a:ea typeface="+mn-ea"/>
              </a:rPr>
              <a:t>月</a:t>
            </a:r>
            <a:r>
              <a:rPr kumimoji="1" lang="en-US" altLang="ja-JP" dirty="0">
                <a:latin typeface="+mn-ea"/>
                <a:ea typeface="+mn-ea"/>
              </a:rPr>
              <a:t>31</a:t>
            </a:r>
            <a:r>
              <a:rPr kumimoji="1" lang="ja-JP" altLang="en-US" dirty="0">
                <a:latin typeface="+mn-ea"/>
                <a:ea typeface="+mn-ea"/>
              </a:rPr>
              <a:t>日には全校に向けた教務主任向けの説明会が開催されました。</a:t>
            </a:r>
            <a:endParaRPr kumimoji="1" lang="en-US" altLang="ja-JP" dirty="0">
              <a:latin typeface="+mn-ea"/>
              <a:ea typeface="+mn-ea"/>
            </a:endParaRPr>
          </a:p>
          <a:p>
            <a:r>
              <a:rPr kumimoji="1" lang="ja-JP" altLang="en-US" dirty="0">
                <a:latin typeface="+mn-ea"/>
                <a:ea typeface="+mn-ea"/>
              </a:rPr>
              <a:t>また教頭先生対象には教頭会で、事務職員向けには１月の各グループの共同実施で日誌検討委員が中心となって説明をしました。</a:t>
            </a:r>
            <a:endParaRPr kumimoji="1" lang="en-US" altLang="ja-JP" dirty="0">
              <a:latin typeface="+mn-ea"/>
              <a:ea typeface="+mn-ea"/>
            </a:endParaRPr>
          </a:p>
          <a:p>
            <a:endParaRPr kumimoji="1" lang="en-US" altLang="ja-JP" dirty="0">
              <a:latin typeface="+mn-ea"/>
              <a:ea typeface="+mn-ea"/>
            </a:endParaRPr>
          </a:p>
          <a:p>
            <a:endParaRPr lang="en-US" altLang="ja-JP" dirty="0">
              <a:latin typeface="+mn-ea"/>
            </a:endParaRPr>
          </a:p>
          <a:p>
            <a:pPr>
              <a:defRPr/>
            </a:pPr>
            <a:endParaRPr lang="en-US" altLang="ja-JP" dirty="0">
              <a:latin typeface="+mn-ea"/>
            </a:endParaRPr>
          </a:p>
          <a:p>
            <a:endParaRPr kumimoji="1" lang="en-US" altLang="ja-JP" dirty="0">
              <a:latin typeface="+mn-ea"/>
              <a:ea typeface="+mn-ea"/>
            </a:endParaRPr>
          </a:p>
          <a:p>
            <a:endParaRPr kumimoji="1" lang="en-US" altLang="ja-JP" dirty="0">
              <a:latin typeface="+mn-ea"/>
              <a:ea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4181016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031">
              <a:defRPr/>
            </a:pPr>
            <a:r>
              <a:rPr kumimoji="1" lang="ja-JP" altLang="en-US" dirty="0">
                <a:latin typeface="+mn-ea"/>
                <a:ea typeface="+mn-ea"/>
              </a:rPr>
              <a:t>こうして学校日誌電子化の全校実施が実現した昨年、平成</a:t>
            </a:r>
            <a:r>
              <a:rPr kumimoji="1" lang="en-US" altLang="ja-JP" dirty="0">
                <a:latin typeface="+mn-ea"/>
                <a:ea typeface="+mn-ea"/>
              </a:rPr>
              <a:t>30</a:t>
            </a:r>
            <a:r>
              <a:rPr kumimoji="1" lang="ja-JP" altLang="en-US" dirty="0">
                <a:latin typeface="+mn-ea"/>
                <a:ea typeface="+mn-ea"/>
              </a:rPr>
              <a:t>年</a:t>
            </a:r>
            <a:r>
              <a:rPr kumimoji="1" lang="en-US" altLang="ja-JP" dirty="0">
                <a:latin typeface="+mn-ea"/>
                <a:ea typeface="+mn-ea"/>
              </a:rPr>
              <a:t>4</a:t>
            </a:r>
            <a:r>
              <a:rPr kumimoji="1" lang="ja-JP" altLang="en-US" dirty="0">
                <a:latin typeface="+mn-ea"/>
                <a:ea typeface="+mn-ea"/>
              </a:rPr>
              <a:t>月、この多職種連携の体制を活かし、業務改善や教職員の負担・多忙感解消のため、新たに市内で統一してできる業務はないか検討する、業務検討委員会が立ち上がりました。</a:t>
            </a:r>
            <a:endParaRPr kumimoji="1" lang="en-US" altLang="ja-JP" dirty="0">
              <a:latin typeface="+mn-ea"/>
              <a:ea typeface="+mn-ea"/>
            </a:endParaRPr>
          </a:p>
          <a:p>
            <a:r>
              <a:rPr kumimoji="1" lang="ja-JP" altLang="en-US" dirty="0">
                <a:latin typeface="+mn-ea"/>
                <a:ea typeface="+mn-ea"/>
              </a:rPr>
              <a:t>今、何が必要なのか一緒に考え業務改善につながることをひとつずつ実現できたらという思いから立ち上げられた組織です。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組織の体制は学校日誌検討委員会の体制を受け継ぎました。</a:t>
            </a:r>
            <a:endParaRPr kumimoji="1" lang="en-US" altLang="ja-JP" dirty="0">
              <a:latin typeface="+mn-ea"/>
              <a:ea typeface="+mn-ea"/>
            </a:endParaRPr>
          </a:p>
          <a:p>
            <a:r>
              <a:rPr kumimoji="1" lang="ja-JP" altLang="en-US" dirty="0">
                <a:latin typeface="+mn-ea"/>
                <a:ea typeface="+mn-ea"/>
              </a:rPr>
              <a:t>業務改善が必要な業務というのは数多くありますが、平成</a:t>
            </a:r>
            <a:r>
              <a:rPr kumimoji="1" lang="en-US" altLang="ja-JP" dirty="0">
                <a:latin typeface="+mn-ea"/>
                <a:ea typeface="+mn-ea"/>
              </a:rPr>
              <a:t>30</a:t>
            </a:r>
            <a:r>
              <a:rPr kumimoji="1" lang="ja-JP" altLang="en-US" dirty="0">
                <a:latin typeface="+mn-ea"/>
                <a:ea typeface="+mn-ea"/>
              </a:rPr>
              <a:t>年度は、それらの中でも、市内で統一して行うと業務改善につながる業務は何かということを検討しました。</a:t>
            </a:r>
            <a:endParaRPr kumimoji="1" lang="en-US" altLang="ja-JP" dirty="0">
              <a:latin typeface="+mn-ea"/>
              <a:ea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8511635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85937" y="3241621"/>
            <a:ext cx="7894446" cy="3105062"/>
          </a:xfrm>
        </p:spPr>
        <p:txBody>
          <a:bodyPr/>
          <a:lstStyle/>
          <a:p>
            <a:r>
              <a:rPr kumimoji="1" lang="ja-JP" altLang="en-US" dirty="0">
                <a:latin typeface="+mn-ea"/>
                <a:ea typeface="+mn-ea"/>
              </a:rPr>
              <a:t>学校日誌を検討してきた流れを参考に</a:t>
            </a:r>
            <a:r>
              <a:rPr kumimoji="1" lang="ja-JP" altLang="en-US" dirty="0" err="1">
                <a:latin typeface="+mn-ea"/>
                <a:ea typeface="+mn-ea"/>
              </a:rPr>
              <a:t>し</a:t>
            </a:r>
            <a:r>
              <a:rPr kumimoji="1" lang="ja-JP" altLang="en-US" dirty="0">
                <a:latin typeface="+mn-ea"/>
                <a:ea typeface="+mn-ea"/>
              </a:rPr>
              <a:t>検討を進めました。教頭会と事務職員にそれぞれでアンケートを実施し、その中で出てきた意見の中で、共同実施として実現可能なものを取捨選択しました。</a:t>
            </a:r>
            <a:endParaRPr kumimoji="1" lang="en-US" altLang="ja-JP" dirty="0">
              <a:latin typeface="+mn-ea"/>
              <a:ea typeface="+mn-ea"/>
            </a:endParaRPr>
          </a:p>
          <a:p>
            <a:endParaRPr lang="en-US" altLang="ja-JP" dirty="0">
              <a:latin typeface="+mn-ea"/>
            </a:endParaRPr>
          </a:p>
          <a:p>
            <a:r>
              <a:rPr kumimoji="1" lang="ja-JP" altLang="en-US" dirty="0">
                <a:latin typeface="+mn-ea"/>
                <a:ea typeface="+mn-ea"/>
              </a:rPr>
              <a:t>その結果、現在、各学校でそれぞれのやり方で行っている、学年・学級会計の処理や会計報告を市内どこに行っても同じ様式・同じシステムで行えるようにするために、平成</a:t>
            </a:r>
            <a:r>
              <a:rPr kumimoji="1" lang="en-US" altLang="ja-JP" dirty="0">
                <a:latin typeface="+mn-ea"/>
                <a:ea typeface="+mn-ea"/>
              </a:rPr>
              <a:t>31</a:t>
            </a:r>
            <a:r>
              <a:rPr kumimoji="1" lang="ja-JP" altLang="en-US" dirty="0">
                <a:latin typeface="+mn-ea"/>
                <a:ea typeface="+mn-ea"/>
              </a:rPr>
              <a:t>年度より会計システムの市内統一に向けて取り組んでいく、という方針がきまり、推進協議会でも承認を得ました。</a:t>
            </a:r>
            <a:endParaRPr kumimoji="1" lang="en-US" altLang="ja-JP" dirty="0">
              <a:latin typeface="+mn-ea"/>
              <a:ea typeface="+mn-ea"/>
            </a:endParaRPr>
          </a:p>
          <a:p>
            <a:endParaRPr lang="en-US" altLang="ja-JP" dirty="0">
              <a:latin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18036984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85937" y="3241621"/>
            <a:ext cx="7894446" cy="3105062"/>
          </a:xfrm>
        </p:spPr>
        <p:txBody>
          <a:bodyPr/>
          <a:lstStyle/>
          <a:p>
            <a:r>
              <a:rPr kumimoji="1" lang="ja-JP" altLang="en-US" dirty="0">
                <a:latin typeface="+mn-ea"/>
                <a:ea typeface="+mn-ea"/>
              </a:rPr>
              <a:t>また、アンケートの意見の中には、すぐに取り組めそうなものもいくつか</a:t>
            </a:r>
            <a:r>
              <a:rPr lang="ja-JP" altLang="en-US" dirty="0">
                <a:latin typeface="+mn-ea"/>
              </a:rPr>
              <a:t>ありました。そういうものについては、市教委や校長会・教頭会と連携し、すぐに取り組んでいくことにしました。</a:t>
            </a:r>
            <a:endParaRPr lang="en-US" altLang="ja-JP" dirty="0">
              <a:latin typeface="+mn-ea"/>
            </a:endParaRPr>
          </a:p>
          <a:p>
            <a:endParaRPr lang="en-US" altLang="ja-JP" dirty="0">
              <a:latin typeface="+mn-ea"/>
            </a:endParaRPr>
          </a:p>
          <a:p>
            <a:r>
              <a:rPr lang="ja-JP" altLang="en-US" dirty="0">
                <a:latin typeface="+mn-ea"/>
              </a:rPr>
              <a:t>例えば、出勤簿の集計欄です。不要なのではと言う声を受け、推進協議会長の校長先生や市教委の担当者から管理主事さんに問い合わせてもらい、さっそく、平成</a:t>
            </a:r>
            <a:r>
              <a:rPr lang="en-US" altLang="ja-JP" dirty="0">
                <a:latin typeface="+mn-ea"/>
              </a:rPr>
              <a:t>31</a:t>
            </a:r>
            <a:r>
              <a:rPr lang="ja-JP" altLang="en-US" dirty="0">
                <a:latin typeface="+mn-ea"/>
              </a:rPr>
              <a:t>年分出勤簿よりおもての小計欄が削除されました。</a:t>
            </a:r>
            <a:endParaRPr lang="en-US" altLang="ja-JP" dirty="0">
              <a:latin typeface="+mn-ea"/>
            </a:endParaRPr>
          </a:p>
          <a:p>
            <a:endParaRPr lang="en-US" altLang="ja-JP" dirty="0">
              <a:latin typeface="+mn-ea"/>
            </a:endParaRPr>
          </a:p>
          <a:p>
            <a:r>
              <a:rPr kumimoji="1" lang="ja-JP" altLang="en-US" dirty="0">
                <a:latin typeface="+mn-ea"/>
                <a:ea typeface="+mn-ea"/>
              </a:rPr>
              <a:t>もう一つ、私有車使用承認簿の電子化です。福井市ではそれまで、何度か私有車使用承認簿の電子化について検討されてきたのですが、校長の事前承認が必要ということがネックになり実現しませんでした。今回は推進協議会長や市教委の担当者からも要望してもらい、事務職員側からも他の市町での事前承認の方法をお伝えし、福井市での事前承認の方法について提案させていただいたところ、市教委の承認を得ることができ、平成</a:t>
            </a:r>
            <a:r>
              <a:rPr kumimoji="1" lang="en-US" altLang="ja-JP" dirty="0">
                <a:latin typeface="+mn-ea"/>
                <a:ea typeface="+mn-ea"/>
              </a:rPr>
              <a:t>31</a:t>
            </a:r>
            <a:r>
              <a:rPr kumimoji="1" lang="ja-JP" altLang="en-US" dirty="0">
                <a:latin typeface="+mn-ea"/>
                <a:ea typeface="+mn-ea"/>
              </a:rPr>
              <a:t>年度より私有車使用承認簿の電子化が実現しました。</a:t>
            </a: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22823847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85937" y="3241621"/>
            <a:ext cx="7894446" cy="3105062"/>
          </a:xfrm>
        </p:spPr>
        <p:txBody>
          <a:bodyPr/>
          <a:lstStyle/>
          <a:p>
            <a:r>
              <a:rPr kumimoji="1" lang="ja-JP" altLang="en-US" dirty="0">
                <a:latin typeface="+mn-ea"/>
                <a:ea typeface="+mn-ea"/>
              </a:rPr>
              <a:t>そして、今年度。昨年度決定した、「会計システムの市内統一」にむけて、本格的に動き出しました。現在、</a:t>
            </a:r>
            <a:r>
              <a:rPr kumimoji="1" lang="en-US" altLang="ja-JP" dirty="0">
                <a:latin typeface="+mn-ea"/>
                <a:ea typeface="+mn-ea"/>
              </a:rPr>
              <a:t>2</a:t>
            </a:r>
            <a:r>
              <a:rPr kumimoji="1" lang="ja-JP" altLang="en-US" dirty="0">
                <a:latin typeface="+mn-ea"/>
                <a:ea typeface="+mn-ea"/>
              </a:rPr>
              <a:t>学期からのモニター実施に向けて、校長会・教頭会で説明をしてもらい、共同実施の全体研修会でも概要の説明をしました。今後、モニター校より意見を集め、来年度中のシステム完成をめざして検討を</a:t>
            </a:r>
            <a:r>
              <a:rPr lang="ja-JP" altLang="en-US" dirty="0">
                <a:latin typeface="+mn-ea"/>
              </a:rPr>
              <a:t>重ねていく予定になっています。</a:t>
            </a:r>
            <a:endParaRPr lang="en-US" altLang="ja-JP" dirty="0">
              <a:latin typeface="+mn-ea"/>
            </a:endParaRPr>
          </a:p>
          <a:p>
            <a:endParaRPr kumimoji="1" lang="en-US" altLang="ja-JP" dirty="0">
              <a:latin typeface="+mn-ea"/>
              <a:ea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23213391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516313" y="452438"/>
            <a:ext cx="3028950" cy="2271712"/>
          </a:xfrm>
        </p:spPr>
      </p:sp>
      <p:sp>
        <p:nvSpPr>
          <p:cNvPr id="3" name="ノート プレースホルダー 2"/>
          <p:cNvSpPr>
            <a:spLocks noGrp="1"/>
          </p:cNvSpPr>
          <p:nvPr>
            <p:ph type="body" idx="1"/>
          </p:nvPr>
        </p:nvSpPr>
        <p:spPr>
          <a:xfrm>
            <a:off x="1083596" y="2838451"/>
            <a:ext cx="7894446" cy="2994515"/>
          </a:xfrm>
        </p:spPr>
        <p:txBody>
          <a:bodyPr/>
          <a:lstStyle/>
          <a:p>
            <a:r>
              <a:rPr lang="ja-JP" altLang="en-US" dirty="0">
                <a:latin typeface="+mn-ea"/>
              </a:rPr>
              <a:t>今回、ご紹介させていただいた、学校日誌や会計システム、私有車公務使用承認簿といったものは、他の市町では決して珍しいものではありません。日誌と様々な帳簿が連動したシステムや、統一された会計システムといった、優れたシステムをすでに使用されている市町がたくさんあります。しかし、今回お伝えしたかったことは、連携することの重要性です。</a:t>
            </a:r>
            <a:endParaRPr lang="en-US" altLang="ja-JP" dirty="0">
              <a:latin typeface="+mn-ea"/>
            </a:endParaRPr>
          </a:p>
          <a:p>
            <a:endParaRPr lang="en-US" altLang="ja-JP" dirty="0">
              <a:latin typeface="+mn-ea"/>
            </a:endParaRPr>
          </a:p>
          <a:p>
            <a:r>
              <a:rPr lang="ja-JP" altLang="en-US" dirty="0">
                <a:latin typeface="+mn-ea"/>
              </a:rPr>
              <a:t>福井市は小中あわせて７０校ほどあり、全校児童十数名の小規模校から</a:t>
            </a:r>
            <a:r>
              <a:rPr lang="en-US" altLang="ja-JP" dirty="0">
                <a:latin typeface="+mn-ea"/>
              </a:rPr>
              <a:t>900</a:t>
            </a:r>
            <a:r>
              <a:rPr lang="ja-JP" altLang="en-US" dirty="0">
                <a:latin typeface="+mn-ea"/>
              </a:rPr>
              <a:t>名を超える大規模校、そして小中併設校など現場の状況は様々です。</a:t>
            </a:r>
            <a:endParaRPr lang="en-US" altLang="ja-JP" dirty="0">
              <a:latin typeface="+mn-ea"/>
            </a:endParaRPr>
          </a:p>
          <a:p>
            <a:r>
              <a:rPr lang="ja-JP" altLang="en-US" dirty="0">
                <a:latin typeface="+mn-ea"/>
              </a:rPr>
              <a:t>改善を必要とする業務は多々ありますが、様々な現状に合わせた上で、市内統一を進めていくことはとても難しいことでした。</a:t>
            </a:r>
            <a:endParaRPr lang="en-US" altLang="ja-JP" dirty="0">
              <a:latin typeface="+mn-ea"/>
            </a:endParaRPr>
          </a:p>
          <a:p>
            <a:endParaRPr lang="en-US" altLang="ja-JP" dirty="0">
              <a:latin typeface="+mn-ea"/>
            </a:endParaRPr>
          </a:p>
          <a:p>
            <a:r>
              <a:rPr lang="ja-JP" altLang="en-US" dirty="0">
                <a:latin typeface="+mn-ea"/>
              </a:rPr>
              <a:t>そのような中、学校日誌の電子化は、市教委、校長会、教頭会、事務職員、モニター校の教職員、システム作成に携わってくださった教員、多くの方と連携し、ご協力いただいて作り上げたシステムだからこそ学校の実情に合わせた使いやすいものになったと実感しています。また検討開始から</a:t>
            </a:r>
            <a:r>
              <a:rPr lang="en-US" altLang="ja-JP" dirty="0">
                <a:latin typeface="+mn-ea"/>
              </a:rPr>
              <a:t>2</a:t>
            </a:r>
            <a:r>
              <a:rPr lang="ja-JP" altLang="en-US" dirty="0">
                <a:latin typeface="+mn-ea"/>
              </a:rPr>
              <a:t>年という短期間で全校実施に至ることができたのも、多くの方との連携があったからこそと考えています。</a:t>
            </a:r>
            <a:endParaRPr lang="en-US" altLang="ja-JP" dirty="0">
              <a:latin typeface="+mn-ea"/>
            </a:endParaRPr>
          </a:p>
          <a:p>
            <a:endParaRPr lang="en-US" altLang="ja-JP" dirty="0">
              <a:latin typeface="+mn-ea"/>
            </a:endParaRPr>
          </a:p>
          <a:p>
            <a:endParaRPr lang="en-US" altLang="ja-JP" dirty="0">
              <a:latin typeface="+mn-ea"/>
            </a:endParaRPr>
          </a:p>
          <a:p>
            <a:r>
              <a:rPr lang="ja-JP" altLang="en-US" dirty="0">
                <a:latin typeface="+mn-ea"/>
              </a:rPr>
              <a:t>事務職員がそれぞれに感じていた、なんとかして業務を効率化したい、先生方の負担を軽くしたい、という思い。それは管理職の先生方も同じでした。同じ思いのもと、連携し、手を取り合い、それぞれの立場を理解しあいながら、子どもたちの笑顔のために、よりよい学校、より良い職員室になるよう、一歩ずつ取り組みを進めていきたいと考えています。</a:t>
            </a:r>
            <a:endParaRPr lang="en-US" altLang="ja-JP" dirty="0">
              <a:latin typeface="+mn-ea"/>
            </a:endParaRPr>
          </a:p>
          <a:p>
            <a:endParaRPr kumimoji="1" lang="en-US" altLang="ja-JP" dirty="0">
              <a:latin typeface="+mn-ea"/>
              <a:ea typeface="+mn-ea"/>
            </a:endParaRPr>
          </a:p>
          <a:p>
            <a:pPr defTabSz="914031">
              <a:defRPr/>
            </a:pPr>
            <a:endParaRPr kumimoji="1" lang="en-US" altLang="ja-JP" dirty="0">
              <a:latin typeface="+mn-ea"/>
              <a:ea typeface="+mn-ea"/>
            </a:endParaRPr>
          </a:p>
          <a:p>
            <a:pPr defTabSz="914031">
              <a:defRPr/>
            </a:pPr>
            <a:endParaRPr kumimoji="1" lang="en-US" altLang="ja-JP" dirty="0">
              <a:latin typeface="+mn-ea"/>
              <a:ea typeface="+mn-ea"/>
            </a:endParaRPr>
          </a:p>
          <a:p>
            <a:endParaRPr kumimoji="1" lang="en-US" altLang="ja-JP" dirty="0">
              <a:latin typeface="+mn-ea"/>
              <a:ea typeface="+mn-ea"/>
            </a:endParaRPr>
          </a:p>
          <a:p>
            <a:endParaRPr kumimoji="1" lang="en-US" altLang="ja-JP" dirty="0">
              <a:latin typeface="+mn-ea"/>
              <a:ea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304152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85937" y="3241621"/>
            <a:ext cx="7894446" cy="3293642"/>
          </a:xfrm>
        </p:spPr>
        <p:txBody>
          <a:bodyPr/>
          <a:lstStyle/>
          <a:p>
            <a:r>
              <a:rPr kumimoji="1" lang="ja-JP" altLang="en-US" dirty="0"/>
              <a:t>その前にまず、福井市の共同実施についてお話ししたいと思います。</a:t>
            </a:r>
            <a:endParaRPr kumimoji="1" lang="en-US" altLang="ja-JP" dirty="0"/>
          </a:p>
          <a:p>
            <a:endParaRPr kumimoji="1" lang="en-US" altLang="ja-JP" dirty="0"/>
          </a:p>
          <a:p>
            <a:r>
              <a:rPr kumimoji="1" lang="ja-JP" altLang="en-US" dirty="0"/>
              <a:t>福井市の共同実施組織は市内の小中学校約</a:t>
            </a:r>
            <a:r>
              <a:rPr kumimoji="1" lang="en-US" altLang="ja-JP" dirty="0"/>
              <a:t>7</a:t>
            </a:r>
            <a:r>
              <a:rPr kumimoji="1" lang="ja-JP" altLang="en-US" dirty="0"/>
              <a:t>０校からなる</a:t>
            </a:r>
            <a:endParaRPr kumimoji="1" lang="en-US" altLang="ja-JP" dirty="0"/>
          </a:p>
          <a:p>
            <a:r>
              <a:rPr kumimoji="1" lang="ja-JP" altLang="en-US" dirty="0"/>
              <a:t>８グループで構成されています。</a:t>
            </a:r>
            <a:endParaRPr kumimoji="1" lang="en-US" altLang="ja-JP" dirty="0"/>
          </a:p>
          <a:p>
            <a:r>
              <a:rPr kumimoji="1" lang="ja-JP" altLang="en-US" dirty="0"/>
              <a:t>グループは、１～２の中学校区単位を標準とし、</a:t>
            </a:r>
            <a:endParaRPr kumimoji="1" lang="en-US" altLang="ja-JP" dirty="0"/>
          </a:p>
          <a:p>
            <a:r>
              <a:rPr kumimoji="1" lang="ja-JP" altLang="en-US" dirty="0"/>
              <a:t>概ね１０校程度で１つのグループを組織します。</a:t>
            </a:r>
            <a:endParaRPr kumimoji="1" lang="en-US" altLang="ja-JP" dirty="0"/>
          </a:p>
          <a:p>
            <a:r>
              <a:rPr kumimoji="1" lang="ja-JP" altLang="en-US" dirty="0"/>
              <a:t>月</a:t>
            </a:r>
            <a:r>
              <a:rPr kumimoji="1" lang="en-US" altLang="ja-JP" dirty="0"/>
              <a:t>1</a:t>
            </a:r>
            <a:r>
              <a:rPr kumimoji="1" lang="ja-JP" altLang="en-US" dirty="0"/>
              <a:t>回、半日程度を標準として開催されています。</a:t>
            </a:r>
            <a:endParaRPr kumimoji="1" lang="en-US" altLang="ja-JP" dirty="0"/>
          </a:p>
          <a:p>
            <a:endParaRPr kumimoji="1" lang="en-US" altLang="ja-JP" dirty="0"/>
          </a:p>
          <a:p>
            <a:r>
              <a:rPr kumimoji="1" lang="ja-JP" altLang="en-US" dirty="0"/>
              <a:t>それぞれのグループで、そのグループに合わせた活動を行う一方で、</a:t>
            </a:r>
            <a:endParaRPr kumimoji="1" lang="en-US" altLang="ja-JP" dirty="0"/>
          </a:p>
          <a:p>
            <a:r>
              <a:rPr kumimoji="1" lang="ja-JP" altLang="en-US" dirty="0"/>
              <a:t>福井市全体の課題解決に向けた活動を行うのが「グループ連絡会議」です。</a:t>
            </a:r>
            <a:endParaRPr kumimoji="1" lang="en-US" altLang="ja-JP" dirty="0"/>
          </a:p>
          <a:p>
            <a:r>
              <a:rPr kumimoji="1" lang="ja-JP" altLang="en-US" dirty="0"/>
              <a:t>各グループのリーダーが集まり、全体研修の企画運営やグループの活動内容の情報交換をし、互いの活動の活性化を図ったり、</a:t>
            </a:r>
            <a:endParaRPr kumimoji="1" lang="en-US" altLang="ja-JP" dirty="0"/>
          </a:p>
          <a:p>
            <a:r>
              <a:rPr kumimoji="1" lang="ja-JP" altLang="en-US" dirty="0"/>
              <a:t>目的に応じた委員を選出して、市全体の課題解決のために</a:t>
            </a:r>
            <a:endParaRPr kumimoji="1" lang="en-US" altLang="ja-JP" dirty="0"/>
          </a:p>
          <a:p>
            <a:r>
              <a:rPr kumimoji="1" lang="ja-JP" altLang="en-US" dirty="0"/>
              <a:t>検討・協議を行ったりします。</a:t>
            </a:r>
            <a:endParaRPr kumimoji="1" lang="en-US" altLang="ja-JP" dirty="0"/>
          </a:p>
          <a:p>
            <a:r>
              <a:rPr kumimoji="1" lang="ja-JP" altLang="en-US" dirty="0"/>
              <a:t>その目的によっては、推進協議会長の校長先生や教頭先生、市教委</a:t>
            </a:r>
            <a:r>
              <a:rPr lang="ja-JP" altLang="en-US" dirty="0"/>
              <a:t>各課の課長さん</a:t>
            </a:r>
            <a:r>
              <a:rPr kumimoji="1" lang="ja-JP" altLang="en-US" dirty="0"/>
              <a:t>に参加していただくこともあります。</a:t>
            </a:r>
            <a:endParaRPr kumimoji="1" lang="en-US" altLang="ja-JP" dirty="0"/>
          </a:p>
          <a:p>
            <a:r>
              <a:rPr kumimoji="1" lang="ja-JP" altLang="en-US" dirty="0"/>
              <a:t>このあとご報告する、日誌検討会はここに位置づけられています。</a:t>
            </a:r>
            <a:endParaRPr kumimoji="1" lang="en-US" altLang="ja-JP" dirty="0"/>
          </a:p>
          <a:p>
            <a:endParaRPr kumimoji="1" lang="en-US" altLang="ja-JP" dirty="0"/>
          </a:p>
          <a:p>
            <a:r>
              <a:rPr kumimoji="1" lang="ja-JP" altLang="en-US" dirty="0"/>
              <a:t>グループ連絡会議で検討されたことは</a:t>
            </a:r>
            <a:r>
              <a:rPr lang="ja-JP" altLang="en-US" dirty="0"/>
              <a:t>、年１～２回開催される、「共同実施推進協議会」</a:t>
            </a:r>
            <a:r>
              <a:rPr kumimoji="1" lang="ja-JP" altLang="en-US" dirty="0"/>
              <a:t>で協議され、採択されれば実施となります。</a:t>
            </a:r>
            <a:endParaRPr kumimoji="1" lang="en-US" altLang="ja-JP" dirty="0"/>
          </a:p>
          <a:p>
            <a:endParaRPr kumimoji="1" lang="en-US" altLang="ja-JP" dirty="0"/>
          </a:p>
          <a:p>
            <a:r>
              <a:rPr kumimoji="1" lang="ja-JP" altLang="en-US" dirty="0"/>
              <a:t>福井市ではこのような活動をとおして、</a:t>
            </a:r>
            <a:endParaRPr kumimoji="1" lang="en-US" altLang="ja-JP" dirty="0"/>
          </a:p>
          <a:p>
            <a:r>
              <a:rPr kumimoji="1" lang="ja-JP" altLang="en-US" dirty="0"/>
              <a:t>文書収発簿システムを作成し市内統一して</a:t>
            </a:r>
            <a:r>
              <a:rPr lang="ja-JP" altLang="en-US" dirty="0"/>
              <a:t>使用するなど、各校の事務負担軽減に貢献してきました。</a:t>
            </a:r>
            <a:endParaRPr kumimoji="1" lang="en-US" altLang="ja-JP" dirty="0"/>
          </a:p>
        </p:txBody>
      </p:sp>
      <p:sp>
        <p:nvSpPr>
          <p:cNvPr id="5" name="日付プレースホルダー 4"/>
          <p:cNvSpPr>
            <a:spLocks noGrp="1"/>
          </p:cNvSpPr>
          <p:nvPr>
            <p:ph type="dt" idx="11"/>
          </p:nvPr>
        </p:nvSpPr>
        <p:spPr>
          <a:xfrm>
            <a:off x="5155228" y="1"/>
            <a:ext cx="4571569" cy="221093"/>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2395773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r>
              <a:rPr kumimoji="1" lang="ja-JP" altLang="en-US" dirty="0"/>
              <a:t>そのような中、</a:t>
            </a:r>
            <a:r>
              <a:rPr kumimoji="1" lang="en-US" altLang="ja-JP" dirty="0"/>
              <a:t>4</a:t>
            </a:r>
            <a:r>
              <a:rPr kumimoji="1" lang="ja-JP" altLang="en-US" dirty="0"/>
              <a:t>年前、平成</a:t>
            </a:r>
            <a:r>
              <a:rPr kumimoji="1" lang="en-US" altLang="ja-JP" dirty="0"/>
              <a:t>27</a:t>
            </a:r>
            <a:r>
              <a:rPr kumimoji="1" lang="ja-JP" altLang="en-US" dirty="0"/>
              <a:t>年度の</a:t>
            </a:r>
            <a:r>
              <a:rPr kumimoji="1" lang="en-US" altLang="ja-JP" dirty="0"/>
              <a:t>12</a:t>
            </a:r>
            <a:r>
              <a:rPr kumimoji="1" lang="ja-JP" altLang="en-US" dirty="0"/>
              <a:t>月に開催された「教頭・事務職員合同研修会」において、学校日誌や私有車公務使用承認簿などの帳簿が電子化されると、</a:t>
            </a:r>
            <a:endParaRPr kumimoji="1" lang="en-US" altLang="ja-JP" dirty="0"/>
          </a:p>
          <a:p>
            <a:r>
              <a:rPr kumimoji="1" lang="ja-JP" altLang="en-US" dirty="0"/>
              <a:t>学校内の事務処理の負担軽減につながるのではないかとの意見が出ました。</a:t>
            </a:r>
            <a:endParaRPr kumimoji="1" lang="en-US" altLang="ja-JP" dirty="0"/>
          </a:p>
          <a:p>
            <a:endParaRPr kumimoji="1" lang="en-US" altLang="ja-JP" dirty="0"/>
          </a:p>
          <a:p>
            <a:r>
              <a:rPr kumimoji="1" lang="ja-JP" altLang="en-US" dirty="0"/>
              <a:t>折しも、その年の県共同実施連絡会議で行われた管理職を交えたグループ討議で、</a:t>
            </a:r>
            <a:endParaRPr kumimoji="1" lang="en-US" altLang="ja-JP" dirty="0"/>
          </a:p>
          <a:p>
            <a:r>
              <a:rPr kumimoji="1" lang="ja-JP" altLang="en-US" dirty="0"/>
              <a:t>他の市町から日誌を電子化したことの様子や効果を聞きました。</a:t>
            </a:r>
            <a:endParaRPr kumimoji="1" lang="en-US" altLang="ja-JP" dirty="0"/>
          </a:p>
          <a:p>
            <a:endParaRPr kumimoji="1" lang="en-US" altLang="ja-JP" dirty="0"/>
          </a:p>
          <a:p>
            <a:r>
              <a:rPr kumimoji="1" lang="ja-JP" altLang="en-US" dirty="0"/>
              <a:t>そして、福井市でも取り組むことについて推進協議会で話し合い、</a:t>
            </a:r>
            <a:endParaRPr kumimoji="1" lang="en-US" altLang="ja-JP" dirty="0"/>
          </a:p>
          <a:p>
            <a:r>
              <a:rPr kumimoji="1" lang="ja-JP" altLang="en-US" dirty="0"/>
              <a:t>平成</a:t>
            </a:r>
            <a:r>
              <a:rPr kumimoji="1" lang="en-US" altLang="ja-JP" dirty="0"/>
              <a:t>28</a:t>
            </a:r>
            <a:r>
              <a:rPr kumimoji="1" lang="ja-JP" altLang="en-US" dirty="0"/>
              <a:t>年度に「学校日誌の電子化について」教頭会と協力して検討することが決まりました。</a:t>
            </a:r>
            <a:endParaRPr kumimoji="1" lang="en-US" altLang="ja-JP" dirty="0"/>
          </a:p>
        </p:txBody>
      </p:sp>
      <p:sp>
        <p:nvSpPr>
          <p:cNvPr id="5" name="日付プレースホルダー 4"/>
          <p:cNvSpPr>
            <a:spLocks noGrp="1"/>
          </p:cNvSpPr>
          <p:nvPr>
            <p:ph type="dt" idx="11"/>
          </p:nvPr>
        </p:nvSpPr>
        <p:spPr>
          <a:xfrm>
            <a:off x="5155228" y="1"/>
            <a:ext cx="4571569" cy="221093"/>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953384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検討を進める上で大切にしたかったことは</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学校事務職員だけでなく、いろいろな立場からの視点をとりいれ</a:t>
            </a:r>
            <a:endParaRPr kumimoji="1" lang="en-US" altLang="ja-JP" dirty="0">
              <a:latin typeface="+mn-ea"/>
              <a:ea typeface="+mn-ea"/>
            </a:endParaRPr>
          </a:p>
          <a:p>
            <a:r>
              <a:rPr kumimoji="1" lang="ja-JP" altLang="en-US" dirty="0">
                <a:latin typeface="+mn-ea"/>
                <a:ea typeface="+mn-ea"/>
              </a:rPr>
              <a:t>福井市の実情に合い、学校全体の事務負担軽減につながる学校日誌にすることです。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そのために、日誌検討会のメンバーには、</a:t>
            </a:r>
            <a:endParaRPr kumimoji="1" lang="en-US" altLang="ja-JP" dirty="0">
              <a:latin typeface="+mn-ea"/>
              <a:ea typeface="+mn-ea"/>
            </a:endParaRPr>
          </a:p>
          <a:p>
            <a:r>
              <a:rPr kumimoji="1" lang="ja-JP" altLang="en-US" dirty="0">
                <a:latin typeface="+mn-ea"/>
                <a:ea typeface="+mn-ea"/>
              </a:rPr>
              <a:t>推進協議会長である校長先生と、教頭会より</a:t>
            </a:r>
            <a:r>
              <a:rPr kumimoji="1" lang="en-US" altLang="ja-JP" dirty="0">
                <a:latin typeface="+mn-ea"/>
                <a:ea typeface="+mn-ea"/>
              </a:rPr>
              <a:t>2</a:t>
            </a:r>
            <a:r>
              <a:rPr kumimoji="1" lang="ja-JP" altLang="en-US" dirty="0">
                <a:latin typeface="+mn-ea"/>
                <a:ea typeface="+mn-ea"/>
              </a:rPr>
              <a:t>名、市教委より市町担当者。</a:t>
            </a:r>
            <a:endParaRPr kumimoji="1" lang="en-US" altLang="ja-JP" dirty="0">
              <a:latin typeface="+mn-ea"/>
              <a:ea typeface="+mn-ea"/>
            </a:endParaRPr>
          </a:p>
          <a:p>
            <a:r>
              <a:rPr kumimoji="1" lang="ja-JP" altLang="en-US" dirty="0">
                <a:latin typeface="+mn-ea"/>
                <a:ea typeface="+mn-ea"/>
              </a:rPr>
              <a:t>事務職員からは、共同実施の各グループから</a:t>
            </a:r>
            <a:r>
              <a:rPr kumimoji="1" lang="en-US" altLang="ja-JP" dirty="0">
                <a:latin typeface="+mn-ea"/>
                <a:ea typeface="+mn-ea"/>
              </a:rPr>
              <a:t>1</a:t>
            </a:r>
            <a:r>
              <a:rPr kumimoji="1" lang="ja-JP" altLang="en-US" dirty="0">
                <a:latin typeface="+mn-ea"/>
                <a:ea typeface="+mn-ea"/>
              </a:rPr>
              <a:t>～２</a:t>
            </a:r>
            <a:r>
              <a:rPr lang="ja-JP" altLang="en-US" dirty="0">
                <a:latin typeface="+mn-ea"/>
              </a:rPr>
              <a:t>名の学校日誌検討委員を選出しました</a:t>
            </a:r>
            <a:r>
              <a:rPr kumimoji="1" lang="ja-JP" altLang="en-US" dirty="0">
                <a:latin typeface="+mn-ea"/>
                <a:ea typeface="+mn-ea"/>
              </a:rPr>
              <a:t>。</a:t>
            </a:r>
            <a:endParaRPr kumimoji="1" lang="en-US" altLang="ja-JP" dirty="0">
              <a:latin typeface="+mn-ea"/>
              <a:ea typeface="+mn-ea"/>
            </a:endParaRPr>
          </a:p>
          <a:p>
            <a:endParaRPr kumimoji="1" lang="en-US" altLang="ja-JP" dirty="0">
              <a:latin typeface="+mn-ea"/>
              <a:ea typeface="+mn-ea"/>
            </a:endParaRPr>
          </a:p>
        </p:txBody>
      </p:sp>
      <p:sp>
        <p:nvSpPr>
          <p:cNvPr id="5" name="日付プレースホルダー 4"/>
          <p:cNvSpPr>
            <a:spLocks noGrp="1"/>
          </p:cNvSpPr>
          <p:nvPr>
            <p:ph type="dt" idx="11"/>
          </p:nvPr>
        </p:nvSpPr>
        <p:spPr>
          <a:xfrm>
            <a:off x="5197080" y="2"/>
            <a:ext cx="4457628" cy="338143"/>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2168175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検討は、他市町の学校日誌の電子化の状況を把握することから始めました。</a:t>
            </a:r>
          </a:p>
          <a:p>
            <a:endParaRPr kumimoji="1" lang="en-US" altLang="ja-JP" dirty="0">
              <a:latin typeface="+mn-ea"/>
              <a:ea typeface="+mn-ea"/>
            </a:endParaRPr>
          </a:p>
          <a:p>
            <a:r>
              <a:rPr kumimoji="1" lang="ja-JP" altLang="en-US" dirty="0">
                <a:latin typeface="+mn-ea"/>
                <a:ea typeface="+mn-ea"/>
              </a:rPr>
              <a:t>学校日誌の電子化は、すでにいくつもの市町で行われており</a:t>
            </a:r>
            <a:endParaRPr kumimoji="1" lang="en-US" altLang="ja-JP" dirty="0">
              <a:latin typeface="+mn-ea"/>
              <a:ea typeface="+mn-ea"/>
            </a:endParaRPr>
          </a:p>
          <a:p>
            <a:r>
              <a:rPr kumimoji="1" lang="ja-JP" altLang="en-US" dirty="0">
                <a:latin typeface="+mn-ea"/>
                <a:ea typeface="+mn-ea"/>
              </a:rPr>
              <a:t>旅費請求書や出席簿などの様式と連動していて便利なシステムもありました。</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それを知った上で、福井市にとってはどのような形が</a:t>
            </a:r>
            <a:endParaRPr kumimoji="1" lang="en-US" altLang="ja-JP" dirty="0">
              <a:latin typeface="+mn-ea"/>
              <a:ea typeface="+mn-ea"/>
            </a:endParaRPr>
          </a:p>
          <a:p>
            <a:r>
              <a:rPr kumimoji="1" lang="ja-JP" altLang="en-US" dirty="0">
                <a:latin typeface="+mn-ea"/>
                <a:ea typeface="+mn-ea"/>
              </a:rPr>
              <a:t>教職員の負担軽減につながるかをさぐるため</a:t>
            </a:r>
            <a:endParaRPr kumimoji="1" lang="en-US" altLang="ja-JP" dirty="0">
              <a:latin typeface="+mn-ea"/>
              <a:ea typeface="+mn-ea"/>
            </a:endParaRPr>
          </a:p>
          <a:p>
            <a:r>
              <a:rPr kumimoji="1" lang="ja-JP" altLang="en-US" dirty="0">
                <a:latin typeface="+mn-ea"/>
                <a:ea typeface="+mn-ea"/>
              </a:rPr>
              <a:t>教頭会と事務職員のそれぞれで意見をあつめ、</a:t>
            </a:r>
            <a:endParaRPr kumimoji="1" lang="en-US" altLang="ja-JP" dirty="0">
              <a:latin typeface="+mn-ea"/>
              <a:ea typeface="+mn-ea"/>
            </a:endParaRPr>
          </a:p>
          <a:p>
            <a:r>
              <a:rPr kumimoji="1" lang="ja-JP" altLang="en-US" dirty="0">
                <a:latin typeface="+mn-ea"/>
                <a:ea typeface="+mn-ea"/>
              </a:rPr>
              <a:t>持ち寄ることにしました。</a:t>
            </a:r>
            <a:endParaRPr kumimoji="1" lang="en-US" altLang="ja-JP" dirty="0">
              <a:latin typeface="+mn-ea"/>
              <a:ea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2510412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320781" y="3241622"/>
            <a:ext cx="7894446" cy="2652036"/>
          </a:xfrm>
        </p:spPr>
        <p:txBody>
          <a:bodyPr/>
          <a:lstStyle/>
          <a:p>
            <a:r>
              <a:rPr kumimoji="1" lang="ja-JP" altLang="en-US" dirty="0">
                <a:latin typeface="+mn-ea"/>
                <a:ea typeface="+mn-ea"/>
              </a:rPr>
              <a:t>教頭会では、</a:t>
            </a:r>
            <a:endParaRPr kumimoji="1" lang="en-US" altLang="ja-JP" dirty="0">
              <a:latin typeface="+mn-ea"/>
              <a:ea typeface="+mn-ea"/>
            </a:endParaRPr>
          </a:p>
          <a:p>
            <a:r>
              <a:rPr kumimoji="1" lang="ja-JP" altLang="en-US" dirty="0">
                <a:latin typeface="+mn-ea"/>
                <a:ea typeface="+mn-ea"/>
              </a:rPr>
              <a:t>　日誌の電子化について説明後、アンケートを実施し、集約しました。</a:t>
            </a:r>
            <a:endParaRPr kumimoji="1" lang="en-US" altLang="ja-JP" dirty="0">
              <a:latin typeface="+mn-ea"/>
              <a:ea typeface="+mn-ea"/>
            </a:endParaRPr>
          </a:p>
          <a:p>
            <a:r>
              <a:rPr kumimoji="1" lang="ja-JP" altLang="en-US" dirty="0">
                <a:latin typeface="+mn-ea"/>
                <a:ea typeface="+mn-ea"/>
              </a:rPr>
              <a:t>事務職員は、</a:t>
            </a:r>
            <a:endParaRPr kumimoji="1" lang="en-US" altLang="ja-JP" dirty="0">
              <a:latin typeface="+mn-ea"/>
              <a:ea typeface="+mn-ea"/>
            </a:endParaRPr>
          </a:p>
          <a:p>
            <a:r>
              <a:rPr kumimoji="1" lang="ja-JP" altLang="en-US" dirty="0">
                <a:latin typeface="+mn-ea"/>
                <a:ea typeface="+mn-ea"/>
              </a:rPr>
              <a:t>　各グループでアンケートの実施や意見交換をしました。</a:t>
            </a:r>
            <a:endParaRPr kumimoji="1" lang="en-US" altLang="ja-JP" dirty="0">
              <a:latin typeface="+mn-ea"/>
              <a:ea typeface="+mn-ea"/>
            </a:endParaRPr>
          </a:p>
          <a:p>
            <a:r>
              <a:rPr kumimoji="1" lang="ja-JP" altLang="en-US" dirty="0">
                <a:latin typeface="+mn-ea"/>
                <a:ea typeface="+mn-ea"/>
              </a:rPr>
              <a:t>　また、すでに電子化している市町からシステムをいただき、操作体験も行いました。</a:t>
            </a:r>
            <a:endParaRPr kumimoji="1" lang="en-US" altLang="ja-JP" dirty="0">
              <a:latin typeface="+mn-ea"/>
              <a:ea typeface="+mn-ea"/>
            </a:endParaRPr>
          </a:p>
          <a:p>
            <a:r>
              <a:rPr kumimoji="1" lang="ja-JP" altLang="en-US" dirty="0">
                <a:latin typeface="+mn-ea"/>
                <a:ea typeface="+mn-ea"/>
              </a:rPr>
              <a:t>　そして共同実施の全体研修会で意見交換を行ったり、</a:t>
            </a:r>
            <a:r>
              <a:rPr lang="ja-JP" altLang="en-US" dirty="0">
                <a:latin typeface="+mn-ea"/>
              </a:rPr>
              <a:t>日誌検討委員は、鯖江市の校務支援システムを見学させていただいたりしました。</a:t>
            </a:r>
            <a:endParaRPr lang="en-US" altLang="ja-JP" dirty="0">
              <a:latin typeface="+mn-ea"/>
            </a:endParaRPr>
          </a:p>
          <a:p>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「日誌が電子化されると誰かに負担が偏らないか」という不安の声もありましたが、「旅費関係帳簿や行事予定表などへの連動を考えてほしい」</a:t>
            </a:r>
            <a:endParaRPr kumimoji="1" lang="en-US" altLang="ja-JP" dirty="0">
              <a:latin typeface="+mn-ea"/>
              <a:ea typeface="+mn-ea"/>
            </a:endParaRPr>
          </a:p>
          <a:p>
            <a:r>
              <a:rPr kumimoji="1" lang="ja-JP" altLang="en-US" dirty="0">
                <a:latin typeface="+mn-ea"/>
                <a:ea typeface="+mn-ea"/>
              </a:rPr>
              <a:t>との前向きな意見も多く出ました。</a:t>
            </a: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102805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latin typeface="+mn-ea"/>
              </a:rPr>
              <a:t>12</a:t>
            </a:r>
            <a:r>
              <a:rPr lang="ja-JP" altLang="en-US" dirty="0">
                <a:latin typeface="+mn-ea"/>
              </a:rPr>
              <a:t>月の日誌検討委員会では、教頭会と事務職員の意見のすりあわせを行いました。</a:t>
            </a:r>
            <a:endParaRPr lang="en-US" altLang="ja-JP" dirty="0">
              <a:latin typeface="+mn-ea"/>
            </a:endParaRPr>
          </a:p>
          <a:p>
            <a:endParaRPr lang="en-US" altLang="ja-JP" dirty="0">
              <a:latin typeface="+mn-ea"/>
            </a:endParaRPr>
          </a:p>
          <a:p>
            <a:r>
              <a:rPr lang="ja-JP" altLang="en-US" dirty="0">
                <a:latin typeface="+mn-ea"/>
              </a:rPr>
              <a:t>そしてまずは手書きから電子化することを第一に考えよう</a:t>
            </a:r>
            <a:endParaRPr lang="en-US" altLang="ja-JP" dirty="0">
              <a:latin typeface="+mn-ea"/>
            </a:endParaRPr>
          </a:p>
          <a:p>
            <a:r>
              <a:rPr lang="ja-JP" altLang="en-US" dirty="0">
                <a:latin typeface="+mn-ea"/>
              </a:rPr>
              <a:t>と思いが一致しました。</a:t>
            </a:r>
            <a:endParaRPr lang="en-US" altLang="ja-JP" dirty="0">
              <a:latin typeface="+mn-ea"/>
            </a:endParaRPr>
          </a:p>
          <a:p>
            <a:endParaRPr lang="en-US" altLang="ja-JP" dirty="0">
              <a:latin typeface="+mn-ea"/>
            </a:endParaRPr>
          </a:p>
          <a:p>
            <a:r>
              <a:rPr lang="ja-JP" altLang="en-US" dirty="0">
                <a:latin typeface="+mn-ea"/>
              </a:rPr>
              <a:t>また、いきなり市内</a:t>
            </a:r>
            <a:r>
              <a:rPr lang="en-US" altLang="ja-JP" dirty="0">
                <a:latin typeface="+mn-ea"/>
              </a:rPr>
              <a:t>70</a:t>
            </a:r>
            <a:r>
              <a:rPr lang="ja-JP" altLang="en-US" dirty="0">
                <a:latin typeface="+mn-ea"/>
              </a:rPr>
              <a:t>校で実施するのは不安があるため</a:t>
            </a:r>
            <a:endParaRPr lang="en-US" altLang="ja-JP" dirty="0">
              <a:latin typeface="+mn-ea"/>
            </a:endParaRPr>
          </a:p>
          <a:p>
            <a:pPr defTabSz="914031">
              <a:defRPr/>
            </a:pPr>
            <a:r>
              <a:rPr lang="ja-JP" altLang="en-US" dirty="0">
                <a:latin typeface="+mn-ea"/>
              </a:rPr>
              <a:t>様々な規模の学校でモニターを行い、</a:t>
            </a:r>
            <a:endParaRPr lang="en-US" altLang="ja-JP" dirty="0">
              <a:latin typeface="+mn-ea"/>
            </a:endParaRPr>
          </a:p>
          <a:p>
            <a:pPr defTabSz="914031">
              <a:defRPr/>
            </a:pPr>
            <a:r>
              <a:rPr lang="ja-JP" altLang="en-US" dirty="0">
                <a:latin typeface="+mn-ea"/>
              </a:rPr>
              <a:t>より現場が使いやすいシステムに改良してから、</a:t>
            </a:r>
            <a:endParaRPr lang="en-US" altLang="ja-JP" dirty="0">
              <a:latin typeface="+mn-ea"/>
            </a:endParaRPr>
          </a:p>
          <a:p>
            <a:r>
              <a:rPr lang="ja-JP" altLang="en-US" dirty="0">
                <a:latin typeface="+mn-ea"/>
              </a:rPr>
              <a:t>市内全校で導入した方よい</a:t>
            </a:r>
            <a:endParaRPr lang="en-US" altLang="ja-JP" dirty="0">
              <a:latin typeface="+mn-ea"/>
            </a:endParaRPr>
          </a:p>
          <a:p>
            <a:r>
              <a:rPr lang="ja-JP" altLang="en-US" dirty="0">
                <a:latin typeface="+mn-ea"/>
              </a:rPr>
              <a:t>とまとまりました。</a:t>
            </a:r>
            <a:endParaRPr lang="en-US" altLang="ja-JP" dirty="0">
              <a:latin typeface="+mn-ea"/>
            </a:endParaRPr>
          </a:p>
          <a:p>
            <a:endParaRPr lang="en-US" altLang="ja-JP" dirty="0">
              <a:latin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1839270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rPr>
              <a:t>日誌検討委員は、すりあわせた意見をもとにポイントを絞り、モニター校用のファイルを作成しました。</a:t>
            </a:r>
            <a:endParaRPr lang="en-US" altLang="ja-JP" dirty="0">
              <a:latin typeface="+mn-ea"/>
            </a:endParaRPr>
          </a:p>
          <a:p>
            <a:endParaRPr lang="en-US" altLang="ja-JP" dirty="0">
              <a:latin typeface="+mn-ea"/>
            </a:endParaRPr>
          </a:p>
          <a:p>
            <a:pPr defTabSz="914031">
              <a:defRPr/>
            </a:pPr>
            <a:endParaRPr lang="en-US" altLang="ja-JP" dirty="0">
              <a:solidFill>
                <a:prstClr val="black">
                  <a:lumMod val="85000"/>
                  <a:lumOff val="15000"/>
                </a:prstClr>
              </a:solidFill>
              <a:latin typeface="+mn-ea"/>
            </a:endParaRPr>
          </a:p>
          <a:p>
            <a:r>
              <a:rPr lang="ja-JP" altLang="en-US" dirty="0">
                <a:latin typeface="+mn-ea"/>
              </a:rPr>
              <a:t>また、学校日誌は監査対象帳簿なので、完成したシステムは、様式や運用にあたってのルールなどに問題がないか市教委で確認してもらいました。</a:t>
            </a:r>
            <a:endParaRPr lang="en-US" altLang="ja-JP" dirty="0">
              <a:latin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2418364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031">
              <a:defRPr/>
            </a:pPr>
            <a:r>
              <a:rPr lang="ja-JP" altLang="en-US" dirty="0">
                <a:solidFill>
                  <a:prstClr val="black"/>
                </a:solidFill>
                <a:latin typeface="+mn-ea"/>
              </a:rPr>
              <a:t>平成２９年２月、市教委の課長さん方も参加される、「学校事務共同実施推進協議会」において</a:t>
            </a:r>
            <a:r>
              <a:rPr lang="ja-JP" altLang="en-US" dirty="0">
                <a:latin typeface="+mn-ea"/>
              </a:rPr>
              <a:t>検討結果を報告し、平成</a:t>
            </a:r>
            <a:r>
              <a:rPr lang="en-US" altLang="ja-JP" dirty="0">
                <a:latin typeface="+mn-ea"/>
              </a:rPr>
              <a:t>29</a:t>
            </a:r>
            <a:r>
              <a:rPr lang="ja-JP" altLang="en-US" dirty="0">
                <a:latin typeface="+mn-ea"/>
              </a:rPr>
              <a:t>年度</a:t>
            </a:r>
            <a:r>
              <a:rPr lang="en-US" altLang="ja-JP" dirty="0">
                <a:latin typeface="+mn-ea"/>
              </a:rPr>
              <a:t>4</a:t>
            </a:r>
            <a:r>
              <a:rPr lang="ja-JP" altLang="en-US" dirty="0">
                <a:latin typeface="+mn-ea"/>
              </a:rPr>
              <a:t>月よりモニター校にて実施することを採択いただきました。</a:t>
            </a:r>
            <a:endParaRPr lang="en-US" altLang="ja-JP" dirty="0">
              <a:latin typeface="+mn-ea"/>
            </a:endParaRPr>
          </a:p>
          <a:p>
            <a:pPr defTabSz="914031">
              <a:defRPr/>
            </a:pPr>
            <a:endParaRPr lang="en-US" altLang="ja-JP" dirty="0">
              <a:latin typeface="+mn-ea"/>
            </a:endParaRPr>
          </a:p>
          <a:p>
            <a:pPr defTabSz="914031">
              <a:defRPr/>
            </a:pPr>
            <a:r>
              <a:rPr lang="ja-JP" altLang="en-US" dirty="0">
                <a:latin typeface="+mn-ea"/>
              </a:rPr>
              <a:t>この結果をうけ、推進協議会長には、校長会で報告とモニター募集の周知をお願いしました。教頭会でのモニター校用ファイルの説明は、日誌検討委員が行い、モニター校の募集や集約は教頭会で行うなど、係も分担しました。応募校は想定数をはるかに超え、応募のあった</a:t>
            </a:r>
            <a:r>
              <a:rPr lang="en-US" altLang="ja-JP" dirty="0">
                <a:latin typeface="+mn-ea"/>
              </a:rPr>
              <a:t>30</a:t>
            </a:r>
            <a:r>
              <a:rPr lang="ja-JP" altLang="en-US" dirty="0">
                <a:latin typeface="+mn-ea"/>
              </a:rPr>
              <a:t>校を対象に説明会を開催しました。</a:t>
            </a:r>
            <a:endParaRPr lang="en-US" altLang="ja-JP" dirty="0">
              <a:latin typeface="+mn-ea"/>
            </a:endParaRPr>
          </a:p>
          <a:p>
            <a:pPr defTabSz="914031">
              <a:defRPr/>
            </a:pPr>
            <a:endParaRPr lang="en-US" altLang="ja-JP" dirty="0">
              <a:latin typeface="+mn-ea"/>
            </a:endParaRPr>
          </a:p>
          <a:p>
            <a:pPr defTabSz="914031">
              <a:defRPr/>
            </a:pPr>
            <a:r>
              <a:rPr lang="ja-JP" altLang="en-US" dirty="0">
                <a:latin typeface="+mn-ea"/>
              </a:rPr>
              <a:t>モニター校用のファイルや運用ルール、操作資料等は</a:t>
            </a:r>
            <a:endParaRPr lang="en-US" altLang="ja-JP" dirty="0">
              <a:latin typeface="+mn-ea"/>
            </a:endParaRPr>
          </a:p>
          <a:p>
            <a:pPr defTabSz="914031">
              <a:defRPr/>
            </a:pPr>
            <a:r>
              <a:rPr lang="ja-JP" altLang="en-US" dirty="0">
                <a:latin typeface="+mn-ea"/>
              </a:rPr>
              <a:t>市内の教職員がだれでもダウンロード出来るように</a:t>
            </a:r>
            <a:endParaRPr lang="en-US" altLang="ja-JP" dirty="0">
              <a:latin typeface="+mn-ea"/>
            </a:endParaRPr>
          </a:p>
          <a:p>
            <a:pPr defTabSz="914031">
              <a:defRPr/>
            </a:pPr>
            <a:r>
              <a:rPr lang="ja-JP" altLang="en-US" dirty="0">
                <a:latin typeface="+mn-ea"/>
              </a:rPr>
              <a:t>市教委で、市のイントラネット（</a:t>
            </a:r>
            <a:r>
              <a:rPr lang="en-US" altLang="ja-JP" dirty="0" err="1">
                <a:latin typeface="+mn-ea"/>
              </a:rPr>
              <a:t>FEnet</a:t>
            </a:r>
            <a:r>
              <a:rPr lang="ja-JP" altLang="en-US" dirty="0">
                <a:latin typeface="+mn-ea"/>
              </a:rPr>
              <a:t>）内に「校務支援の部屋」を新設していただきそこに掲載しました。</a:t>
            </a:r>
            <a:endParaRPr lang="en-US" altLang="ja-JP" dirty="0">
              <a:latin typeface="+mn-ea"/>
            </a:endParaRPr>
          </a:p>
          <a:p>
            <a:pPr defTabSz="914031">
              <a:defRPr/>
            </a:pPr>
            <a:r>
              <a:rPr lang="ja-JP" altLang="en-US" dirty="0">
                <a:latin typeface="+mn-ea"/>
              </a:rPr>
              <a:t>また、ファイルを使用してみての不安や不具合、工夫点を入れられるように「ご意見</a:t>
            </a:r>
            <a:r>
              <a:rPr lang="en-US" altLang="ja-JP" dirty="0">
                <a:latin typeface="+mn-ea"/>
              </a:rPr>
              <a:t>BOX</a:t>
            </a:r>
            <a:r>
              <a:rPr lang="ja-JP" altLang="en-US" dirty="0">
                <a:latin typeface="+mn-ea"/>
              </a:rPr>
              <a:t>」も同時に設置しました。</a:t>
            </a:r>
            <a:endParaRPr lang="en-US" altLang="ja-JP" dirty="0">
              <a:latin typeface="+mn-ea"/>
            </a:endParaRPr>
          </a:p>
          <a:p>
            <a:pPr defTabSz="914031">
              <a:defRPr/>
            </a:pPr>
            <a:endParaRPr kumimoji="1" lang="en-US" altLang="ja-JP" dirty="0"/>
          </a:p>
          <a:p>
            <a:pPr defTabSz="914031">
              <a:defRPr/>
            </a:pPr>
            <a:endParaRPr kumimoji="1" lang="ja-JP" altLang="en-US" dirty="0"/>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866302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F93FE74-6076-4DDA-8708-E582FF374118}" type="datetime1">
              <a:rPr kumimoji="1" lang="ja-JP" altLang="en-US" smtClean="0"/>
              <a:t>2019/10/2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1408075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FBCF244-C0E4-4233-AF59-374D5DC1FBB0}" type="datetime1">
              <a:rPr kumimoji="1" lang="ja-JP" altLang="en-US" smtClean="0"/>
              <a:t>2019/10/2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198953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7E5376-0D35-4342-A6A7-4CA6B40EECD4}" type="datetime1">
              <a:rPr kumimoji="1" lang="ja-JP" altLang="en-US" smtClean="0"/>
              <a:t>2019/10/2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3543076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CCC03D4-2CD0-45D9-8F20-7BD201548A19}" type="datetime1">
              <a:rPr kumimoji="1" lang="ja-JP" altLang="en-US" smtClean="0"/>
              <a:t>2019/10/2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3105168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25FBD61-496B-45BC-B1BF-918FB98FF26A}" type="datetime1">
              <a:rPr kumimoji="1" lang="ja-JP" altLang="en-US" smtClean="0"/>
              <a:t>2019/10/2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2498052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B03D5A9-3968-478F-B37C-173FDAA39D85}" type="datetime1">
              <a:rPr kumimoji="1" lang="ja-JP" altLang="en-US" smtClean="0"/>
              <a:t>2019/10/2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2929780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D0A6AF5-5E12-456B-A9D7-C71292CD763D}" type="datetime1">
              <a:rPr kumimoji="1" lang="ja-JP" altLang="en-US" smtClean="0"/>
              <a:t>2019/10/2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3381489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947B5ED-A09B-4CD2-A5B1-B68764F81F38}" type="datetime1">
              <a:rPr kumimoji="1" lang="ja-JP" altLang="en-US" smtClean="0"/>
              <a:t>2019/10/2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1108102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EC05DE5-3804-4094-A2E3-C7003CFAF56F}" type="datetime1">
              <a:rPr kumimoji="1" lang="ja-JP" altLang="en-US" smtClean="0"/>
              <a:t>2019/10/2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977324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6D8B0D3-4160-43B3-8FC5-07E8C724EBB8}" type="datetime1">
              <a:rPr kumimoji="1" lang="ja-JP" altLang="en-US" smtClean="0"/>
              <a:t>2019/10/2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3741523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D6861D3-6447-47AF-B74D-3530926FCBAB}" type="datetime1">
              <a:rPr kumimoji="1" lang="ja-JP" altLang="en-US" smtClean="0"/>
              <a:t>2019/10/2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282538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7E72C83-A70E-401F-A262-F539D34395C1}" type="datetime1">
              <a:rPr kumimoji="1" lang="ja-JP" altLang="en-US" smtClean="0"/>
              <a:t>2019/10/2</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1177076287"/>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6000">
              <a:schemeClr val="bg1"/>
            </a:gs>
            <a:gs pos="100000">
              <a:srgbClr val="92D050"/>
            </a:gs>
            <a:gs pos="42000">
              <a:schemeClr val="bg1">
                <a:lumMod val="9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348877" y="2450619"/>
            <a:ext cx="7735463" cy="1271648"/>
          </a:xfrm>
        </p:spPr>
        <p:txBody>
          <a:bodyPr>
            <a:normAutofit fontScale="90000"/>
          </a:bodyPr>
          <a:lstStyle/>
          <a:p>
            <a:pPr algn="ctr"/>
            <a:r>
              <a:rPr kumimoji="1" lang="ja-JP" altLang="en-US" sz="4800" dirty="0">
                <a:solidFill>
                  <a:schemeClr val="tx1"/>
                </a:solidFill>
                <a:latin typeface="HG丸ｺﾞｼｯｸM-PRO" panose="020F0600000000000000" pitchFamily="50" charset="-128"/>
                <a:ea typeface="HG丸ｺﾞｼｯｸM-PRO" panose="020F0600000000000000" pitchFamily="50" charset="-128"/>
              </a:rPr>
              <a:t>学校日誌電子化への</a:t>
            </a:r>
            <a:br>
              <a:rPr kumimoji="1" lang="en-US" altLang="ja-JP" sz="4800" dirty="0">
                <a:solidFill>
                  <a:schemeClr val="tx1"/>
                </a:solidFill>
                <a:latin typeface="HG丸ｺﾞｼｯｸM-PRO" panose="020F0600000000000000" pitchFamily="50" charset="-128"/>
                <a:ea typeface="HG丸ｺﾞｼｯｸM-PRO" panose="020F0600000000000000" pitchFamily="50" charset="-128"/>
              </a:rPr>
            </a:br>
            <a:r>
              <a:rPr kumimoji="1" lang="ja-JP" altLang="en-US" sz="4800" dirty="0">
                <a:solidFill>
                  <a:schemeClr val="tx1"/>
                </a:solidFill>
                <a:latin typeface="HG丸ｺﾞｼｯｸM-PRO" panose="020F0600000000000000" pitchFamily="50" charset="-128"/>
                <a:ea typeface="HG丸ｺﾞｼｯｸM-PRO" panose="020F0600000000000000" pitchFamily="50" charset="-128"/>
              </a:rPr>
              <a:t>　　　取組とその後</a:t>
            </a:r>
          </a:p>
        </p:txBody>
      </p:sp>
      <p:sp>
        <p:nvSpPr>
          <p:cNvPr id="3" name="サブタイトル 2"/>
          <p:cNvSpPr>
            <a:spLocks noGrp="1"/>
          </p:cNvSpPr>
          <p:nvPr>
            <p:ph type="subTitle" idx="1"/>
          </p:nvPr>
        </p:nvSpPr>
        <p:spPr>
          <a:xfrm>
            <a:off x="2312915" y="4946715"/>
            <a:ext cx="5771425" cy="759819"/>
          </a:xfrm>
        </p:spPr>
        <p:txBody>
          <a:bodyPr>
            <a:normAutofit/>
          </a:bodyPr>
          <a:lstStyle/>
          <a:p>
            <a:pPr algn="ctr"/>
            <a:r>
              <a:rPr kumimoji="1" lang="ja-JP" altLang="en-US" sz="3200" dirty="0">
                <a:latin typeface="HG丸ｺﾞｼｯｸM-PRO" panose="020F0600000000000000" pitchFamily="50" charset="-128"/>
                <a:ea typeface="HG丸ｺﾞｼｯｸM-PRO" panose="020F0600000000000000" pitchFamily="50" charset="-128"/>
              </a:rPr>
              <a:t>福井市学校事務共同実施</a:t>
            </a:r>
          </a:p>
        </p:txBody>
      </p:sp>
      <p:sp>
        <p:nvSpPr>
          <p:cNvPr id="4" name="サブタイトル 2"/>
          <p:cNvSpPr txBox="1">
            <a:spLocks/>
          </p:cNvSpPr>
          <p:nvPr/>
        </p:nvSpPr>
        <p:spPr>
          <a:xfrm>
            <a:off x="842133" y="1078576"/>
            <a:ext cx="7242207" cy="759819"/>
          </a:xfrm>
          <a:prstGeom prst="rect">
            <a:avLst/>
          </a:prstGeom>
        </p:spPr>
        <p:txBody>
          <a:bodyPr vert="horz" lIns="91440" tIns="45720" rIns="91440" bIns="45720" rtlCol="0" anchor="t">
            <a:noAutofit/>
          </a:bodyPr>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kumimoji="1" sz="2000" b="0" i="0" kern="1200" cap="all">
                <a:solidFill>
                  <a:schemeClr val="bg2">
                    <a:lumMod val="40000"/>
                    <a:lumOff val="60000"/>
                  </a:schemeClr>
                </a:solidFill>
                <a:latin typeface="+mj-lt"/>
                <a:ea typeface="+mj-ea"/>
                <a:cs typeface="+mj-cs"/>
              </a:defRPr>
            </a:lvl1pPr>
            <a:lvl2pPr marL="457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800" b="0" i="0" kern="1200">
                <a:solidFill>
                  <a:schemeClr val="tx1">
                    <a:tint val="75000"/>
                  </a:schemeClr>
                </a:solidFill>
                <a:latin typeface="+mj-lt"/>
                <a:ea typeface="+mj-ea"/>
                <a:cs typeface="+mj-cs"/>
              </a:defRPr>
            </a:lvl2pPr>
            <a:lvl3pPr marL="914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600" b="0" i="0" kern="1200">
                <a:solidFill>
                  <a:schemeClr val="tx1">
                    <a:tint val="75000"/>
                  </a:schemeClr>
                </a:solidFill>
                <a:latin typeface="+mj-lt"/>
                <a:ea typeface="+mj-ea"/>
                <a:cs typeface="+mj-cs"/>
              </a:defRPr>
            </a:lvl3pPr>
            <a:lvl4pPr marL="1371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4pPr>
            <a:lvl5pPr marL="18288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5pPr>
            <a:lvl6pPr marL="22860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6pPr>
            <a:lvl7pPr marL="2743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7pPr>
            <a:lvl8pPr marL="3200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8pPr>
            <a:lvl9pPr marL="3657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9pPr>
          </a:lstStyle>
          <a:p>
            <a:r>
              <a:rPr lang="ja-JP" altLang="en-US" sz="2400" dirty="0">
                <a:solidFill>
                  <a:schemeClr val="tx1"/>
                </a:solidFill>
                <a:latin typeface="HG丸ｺﾞｼｯｸM-PRO" panose="020F0600000000000000" pitchFamily="50" charset="-128"/>
                <a:ea typeface="HG丸ｺﾞｼｯｸM-PRO" panose="020F0600000000000000" pitchFamily="50" charset="-128"/>
              </a:rPr>
              <a:t>令和元年度 </a:t>
            </a:r>
            <a:endParaRPr lang="en-US" altLang="ja-JP" sz="24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a:solidFill>
                  <a:schemeClr val="tx1"/>
                </a:solidFill>
                <a:latin typeface="HG丸ｺﾞｼｯｸM-PRO" panose="020F0600000000000000" pitchFamily="50" charset="-128"/>
                <a:ea typeface="HG丸ｺﾞｼｯｸM-PRO" panose="020F0600000000000000" pitchFamily="50" charset="-128"/>
              </a:rPr>
              <a:t>　秋季研究会　第３分科会</a:t>
            </a:r>
          </a:p>
        </p:txBody>
      </p:sp>
      <p:sp>
        <p:nvSpPr>
          <p:cNvPr id="5" name="スライド番号プレースホルダー 4"/>
          <p:cNvSpPr>
            <a:spLocks noGrp="1"/>
          </p:cNvSpPr>
          <p:nvPr>
            <p:ph type="sldNum" sz="quarter" idx="12"/>
          </p:nvPr>
        </p:nvSpPr>
        <p:spPr/>
        <p:txBody>
          <a:bodyPr/>
          <a:lstStyle/>
          <a:p>
            <a:fld id="{A14CBC54-6846-4FAF-85FD-96EC35F5BDF9}" type="slidenum">
              <a:rPr kumimoji="1" lang="ja-JP" altLang="en-US" smtClean="0"/>
              <a:t>1</a:t>
            </a:fld>
            <a:endParaRPr kumimoji="1" lang="ja-JP" altLang="en-US"/>
          </a:p>
        </p:txBody>
      </p:sp>
    </p:spTree>
    <p:extLst>
      <p:ext uri="{BB962C8B-B14F-4D97-AF65-F5344CB8AC3E}">
        <p14:creationId xmlns:p14="http://schemas.microsoft.com/office/powerpoint/2010/main" val="362078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5" name="角丸四角形 24"/>
          <p:cNvSpPr/>
          <p:nvPr/>
        </p:nvSpPr>
        <p:spPr>
          <a:xfrm>
            <a:off x="340085" y="2580976"/>
            <a:ext cx="8415565" cy="3866360"/>
          </a:xfrm>
          <a:prstGeom prst="roundRect">
            <a:avLst/>
          </a:prstGeom>
          <a:solidFill>
            <a:schemeClr val="accent4">
              <a:lumMod val="20000"/>
              <a:lumOff val="80000"/>
            </a:schemeClr>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txBox="1">
            <a:spLocks/>
          </p:cNvSpPr>
          <p:nvPr/>
        </p:nvSpPr>
        <p:spPr>
          <a:xfrm>
            <a:off x="1952314" y="277999"/>
            <a:ext cx="7191686" cy="467668"/>
          </a:xfrm>
          <a:prstGeom prst="rect">
            <a:avLst/>
          </a:prstGeom>
        </p:spPr>
        <p:txBody>
          <a:bodyPr vert="horz" lIns="91440" tIns="45720" rIns="91440" bIns="45720" rtlCol="0" anchor="t">
            <a:normAutofit fontScale="70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2</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９年度　モニター実施とファイル改訂</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経過</a:t>
            </a:r>
          </a:p>
        </p:txBody>
      </p:sp>
      <p:sp>
        <p:nvSpPr>
          <p:cNvPr id="12" name="タイトル 1"/>
          <p:cNvSpPr>
            <a:spLocks noGrp="1"/>
          </p:cNvSpPr>
          <p:nvPr>
            <p:ph type="title"/>
          </p:nvPr>
        </p:nvSpPr>
        <p:spPr>
          <a:xfrm>
            <a:off x="452137" y="1211060"/>
            <a:ext cx="8512723" cy="703947"/>
          </a:xfrm>
        </p:spPr>
        <p:txBody>
          <a:bodyPr>
            <a:normAutofit/>
          </a:bodyPr>
          <a:lstStyle/>
          <a:p>
            <a:r>
              <a:rPr kumimoji="1" lang="ja-JP" altLang="en-US" b="1" dirty="0">
                <a:latin typeface="HG丸ｺﾞｼｯｸM-PRO" panose="020F0600000000000000" pitchFamily="50" charset="-128"/>
                <a:ea typeface="HG丸ｺﾞｼｯｸM-PRO" panose="020F0600000000000000" pitchFamily="50" charset="-128"/>
              </a:rPr>
              <a:t>平成２９年４月</a:t>
            </a:r>
            <a:r>
              <a:rPr lang="ja-JP" altLang="en-US" b="1" dirty="0">
                <a:latin typeface="HG丸ｺﾞｼｯｸM-PRO" panose="020F0600000000000000" pitchFamily="50" charset="-128"/>
                <a:ea typeface="HG丸ｺﾞｼｯｸM-PRO" panose="020F0600000000000000" pitchFamily="50" charset="-128"/>
              </a:rPr>
              <a:t>　</a:t>
            </a:r>
            <a:r>
              <a:rPr kumimoji="1" lang="ja-JP" altLang="en-US" b="1" dirty="0">
                <a:latin typeface="HG丸ｺﾞｼｯｸM-PRO" panose="020F0600000000000000" pitchFamily="50" charset="-128"/>
                <a:ea typeface="HG丸ｺﾞｼｯｸM-PRO" panose="020F0600000000000000" pitchFamily="50" charset="-128"/>
              </a:rPr>
              <a:t>モニター実施スタート</a:t>
            </a:r>
          </a:p>
        </p:txBody>
      </p:sp>
      <p:sp>
        <p:nvSpPr>
          <p:cNvPr id="13" name="タイトル 1"/>
          <p:cNvSpPr txBox="1">
            <a:spLocks/>
          </p:cNvSpPr>
          <p:nvPr/>
        </p:nvSpPr>
        <p:spPr>
          <a:xfrm>
            <a:off x="547575" y="3076467"/>
            <a:ext cx="8321845" cy="59051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・管理職、教務主任、管理当番、事務職員の感想や意見</a:t>
            </a:r>
          </a:p>
        </p:txBody>
      </p:sp>
      <p:sp>
        <p:nvSpPr>
          <p:cNvPr id="16" name="タイトル 1"/>
          <p:cNvSpPr txBox="1">
            <a:spLocks/>
          </p:cNvSpPr>
          <p:nvPr/>
        </p:nvSpPr>
        <p:spPr>
          <a:xfrm>
            <a:off x="547575" y="3743491"/>
            <a:ext cx="7783625" cy="456312"/>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・使用して改善した方がいいと思うこと</a:t>
            </a:r>
          </a:p>
        </p:txBody>
      </p:sp>
      <p:sp>
        <p:nvSpPr>
          <p:cNvPr id="19" name="タイトル 1"/>
          <p:cNvSpPr txBox="1">
            <a:spLocks/>
          </p:cNvSpPr>
          <p:nvPr/>
        </p:nvSpPr>
        <p:spPr>
          <a:xfrm>
            <a:off x="547575" y="4398801"/>
            <a:ext cx="7806350" cy="599112"/>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・修正して使いやすくしたこと</a:t>
            </a:r>
          </a:p>
        </p:txBody>
      </p:sp>
      <p:sp>
        <p:nvSpPr>
          <p:cNvPr id="20" name="タイトル 1"/>
          <p:cNvSpPr txBox="1">
            <a:spLocks/>
          </p:cNvSpPr>
          <p:nvPr/>
        </p:nvSpPr>
        <p:spPr>
          <a:xfrm>
            <a:off x="547575" y="4992012"/>
            <a:ext cx="7628549" cy="528139"/>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・ルールや操作資料へのご意見</a:t>
            </a:r>
          </a:p>
        </p:txBody>
      </p:sp>
      <p:sp>
        <p:nvSpPr>
          <p:cNvPr id="23" name="タイトル 1"/>
          <p:cNvSpPr txBox="1">
            <a:spLocks/>
          </p:cNvSpPr>
          <p:nvPr/>
        </p:nvSpPr>
        <p:spPr>
          <a:xfrm>
            <a:off x="558937" y="5645235"/>
            <a:ext cx="7783625" cy="52875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・電子化して校務の支援につながったか</a:t>
            </a:r>
          </a:p>
        </p:txBody>
      </p:sp>
      <p:sp>
        <p:nvSpPr>
          <p:cNvPr id="24" name="角丸四角形 23"/>
          <p:cNvSpPr/>
          <p:nvPr/>
        </p:nvSpPr>
        <p:spPr>
          <a:xfrm>
            <a:off x="547575" y="2270879"/>
            <a:ext cx="6282349" cy="606590"/>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tx1"/>
                </a:solidFill>
              </a:rPr>
              <a:t>モニター実施校へのアンケート</a:t>
            </a: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10</a:t>
            </a:fld>
            <a:endParaRPr kumimoji="1" lang="ja-JP" altLang="en-US"/>
          </a:p>
        </p:txBody>
      </p:sp>
    </p:spTree>
    <p:extLst>
      <p:ext uri="{BB962C8B-B14F-4D97-AF65-F5344CB8AC3E}">
        <p14:creationId xmlns:p14="http://schemas.microsoft.com/office/powerpoint/2010/main" val="1156165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6" name="タイトル 1"/>
          <p:cNvSpPr txBox="1">
            <a:spLocks/>
          </p:cNvSpPr>
          <p:nvPr/>
        </p:nvSpPr>
        <p:spPr>
          <a:xfrm>
            <a:off x="1952314" y="277999"/>
            <a:ext cx="7191686" cy="467668"/>
          </a:xfrm>
          <a:prstGeom prst="rect">
            <a:avLst/>
          </a:prstGeom>
        </p:spPr>
        <p:txBody>
          <a:bodyPr vert="horz" lIns="91440" tIns="45720" rIns="91440" bIns="45720" rtlCol="0" anchor="t">
            <a:normAutofit fontScale="70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2</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９年度　モニター実施とファイル改訂</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経過</a:t>
            </a:r>
          </a:p>
        </p:txBody>
      </p:sp>
      <p:sp>
        <p:nvSpPr>
          <p:cNvPr id="18" name="タイトル 1"/>
          <p:cNvSpPr>
            <a:spLocks noGrp="1"/>
          </p:cNvSpPr>
          <p:nvPr>
            <p:ph type="title"/>
          </p:nvPr>
        </p:nvSpPr>
        <p:spPr>
          <a:xfrm>
            <a:off x="97650" y="955738"/>
            <a:ext cx="6836549" cy="752422"/>
          </a:xfrm>
        </p:spPr>
        <p:txBody>
          <a:bodyPr>
            <a:noAutofit/>
          </a:bodyPr>
          <a:lstStyle/>
          <a:p>
            <a:r>
              <a:rPr kumimoji="1" lang="en-US" altLang="ja-JP" sz="4000" b="1" dirty="0">
                <a:latin typeface="HG丸ｺﾞｼｯｸM-PRO" panose="020F0600000000000000" pitchFamily="50" charset="-128"/>
                <a:ea typeface="HG丸ｺﾞｼｯｸM-PRO" panose="020F0600000000000000" pitchFamily="50" charset="-128"/>
              </a:rPr>
              <a:t>〈</a:t>
            </a:r>
            <a:r>
              <a:rPr lang="ja-JP" altLang="en-US" sz="4000" b="1" dirty="0">
                <a:latin typeface="HG丸ｺﾞｼｯｸM-PRO" panose="020F0600000000000000" pitchFamily="50" charset="-128"/>
                <a:ea typeface="HG丸ｺﾞｼｯｸM-PRO" panose="020F0600000000000000" pitchFamily="50" charset="-128"/>
              </a:rPr>
              <a:t> アンケートの結果</a:t>
            </a:r>
            <a:r>
              <a:rPr kumimoji="1" lang="ja-JP" altLang="en-US" sz="4000" b="1" dirty="0">
                <a:latin typeface="HG丸ｺﾞｼｯｸM-PRO" panose="020F0600000000000000" pitchFamily="50" charset="-128"/>
                <a:ea typeface="HG丸ｺﾞｼｯｸM-PRO" panose="020F0600000000000000" pitchFamily="50" charset="-128"/>
              </a:rPr>
              <a:t> </a:t>
            </a:r>
            <a:r>
              <a:rPr lang="en-US" altLang="ja-JP" sz="4000" b="1" dirty="0">
                <a:latin typeface="HG丸ｺﾞｼｯｸM-PRO" panose="020F0600000000000000" pitchFamily="50" charset="-128"/>
                <a:ea typeface="HG丸ｺﾞｼｯｸM-PRO" panose="020F0600000000000000" pitchFamily="50" charset="-128"/>
              </a:rPr>
              <a:t>〉</a:t>
            </a:r>
            <a:endParaRPr kumimoji="1" lang="ja-JP" altLang="en-US" sz="4000" b="1" dirty="0">
              <a:latin typeface="HG丸ｺﾞｼｯｸM-PRO" panose="020F0600000000000000" pitchFamily="50" charset="-128"/>
              <a:ea typeface="HG丸ｺﾞｼｯｸM-PRO" panose="020F0600000000000000" pitchFamily="50" charset="-128"/>
            </a:endParaRPr>
          </a:p>
        </p:txBody>
      </p:sp>
      <p:sp>
        <p:nvSpPr>
          <p:cNvPr id="26" name="円/楕円 25"/>
          <p:cNvSpPr/>
          <p:nvPr/>
        </p:nvSpPr>
        <p:spPr>
          <a:xfrm>
            <a:off x="395034" y="1875448"/>
            <a:ext cx="2100516" cy="897827"/>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prstClr val="black"/>
                </a:solidFill>
              </a:rPr>
              <a:t>管理職</a:t>
            </a:r>
          </a:p>
        </p:txBody>
      </p:sp>
      <p:sp>
        <p:nvSpPr>
          <p:cNvPr id="28" name="タイトル 1"/>
          <p:cNvSpPr txBox="1">
            <a:spLocks/>
          </p:cNvSpPr>
          <p:nvPr/>
        </p:nvSpPr>
        <p:spPr>
          <a:xfrm>
            <a:off x="2495550" y="3445094"/>
            <a:ext cx="6267450" cy="532649"/>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・予定表にだけ載せる内容との区別</a:t>
            </a:r>
          </a:p>
        </p:txBody>
      </p:sp>
      <p:sp>
        <p:nvSpPr>
          <p:cNvPr id="29" name="円/楕円 28"/>
          <p:cNvSpPr/>
          <p:nvPr/>
        </p:nvSpPr>
        <p:spPr>
          <a:xfrm>
            <a:off x="395034" y="5365768"/>
            <a:ext cx="2100516" cy="1067695"/>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prstClr val="black"/>
                </a:solidFill>
              </a:rPr>
              <a:t>事務職員</a:t>
            </a:r>
          </a:p>
        </p:txBody>
      </p:sp>
      <p:sp>
        <p:nvSpPr>
          <p:cNvPr id="12" name="円/楕円 11"/>
          <p:cNvSpPr/>
          <p:nvPr/>
        </p:nvSpPr>
        <p:spPr>
          <a:xfrm>
            <a:off x="439151" y="4181348"/>
            <a:ext cx="2056399" cy="1011125"/>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prstClr val="black"/>
                </a:solidFill>
              </a:rPr>
              <a:t>管理当番</a:t>
            </a:r>
          </a:p>
        </p:txBody>
      </p:sp>
      <p:sp>
        <p:nvSpPr>
          <p:cNvPr id="13" name="円/楕円 12"/>
          <p:cNvSpPr/>
          <p:nvPr/>
        </p:nvSpPr>
        <p:spPr>
          <a:xfrm>
            <a:off x="395034" y="2996927"/>
            <a:ext cx="2100516" cy="912526"/>
          </a:xfrm>
          <a:prstGeom prst="ellipse">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prstClr val="black"/>
                </a:solidFill>
              </a:rPr>
              <a:t>教務主任</a:t>
            </a:r>
          </a:p>
        </p:txBody>
      </p:sp>
      <p:sp>
        <p:nvSpPr>
          <p:cNvPr id="14" name="タイトル 1"/>
          <p:cNvSpPr txBox="1">
            <a:spLocks/>
          </p:cNvSpPr>
          <p:nvPr/>
        </p:nvSpPr>
        <p:spPr>
          <a:xfrm>
            <a:off x="2495550" y="5339437"/>
            <a:ext cx="5860960" cy="547013"/>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・大規模校は職員欄や出張欄が不足する</a:t>
            </a:r>
          </a:p>
        </p:txBody>
      </p:sp>
      <p:sp>
        <p:nvSpPr>
          <p:cNvPr id="16" name="タイトル 1"/>
          <p:cNvSpPr txBox="1">
            <a:spLocks/>
          </p:cNvSpPr>
          <p:nvPr/>
        </p:nvSpPr>
        <p:spPr>
          <a:xfrm>
            <a:off x="2475494" y="4661449"/>
            <a:ext cx="5860960" cy="556664"/>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・在籍欄は自動計算されてほしい</a:t>
            </a:r>
          </a:p>
        </p:txBody>
      </p:sp>
      <p:sp>
        <p:nvSpPr>
          <p:cNvPr id="17" name="タイトル 1"/>
          <p:cNvSpPr txBox="1">
            <a:spLocks/>
          </p:cNvSpPr>
          <p:nvPr/>
        </p:nvSpPr>
        <p:spPr>
          <a:xfrm>
            <a:off x="2475495" y="1823311"/>
            <a:ext cx="6145323" cy="518983"/>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・データは保存できるようにしてほしい</a:t>
            </a:r>
          </a:p>
        </p:txBody>
      </p:sp>
      <p:sp>
        <p:nvSpPr>
          <p:cNvPr id="19" name="タイトル 1"/>
          <p:cNvSpPr txBox="1">
            <a:spLocks/>
          </p:cNvSpPr>
          <p:nvPr/>
        </p:nvSpPr>
        <p:spPr>
          <a:xfrm>
            <a:off x="2475494" y="4073929"/>
            <a:ext cx="5860960" cy="701376"/>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・操作になれるのが大変</a:t>
            </a:r>
          </a:p>
        </p:txBody>
      </p:sp>
      <p:sp>
        <p:nvSpPr>
          <p:cNvPr id="20" name="タイトル 1"/>
          <p:cNvSpPr txBox="1">
            <a:spLocks/>
          </p:cNvSpPr>
          <p:nvPr/>
        </p:nvSpPr>
        <p:spPr>
          <a:xfrm>
            <a:off x="2495550" y="2920931"/>
            <a:ext cx="6419850" cy="476070"/>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・仕事が増えた気がする</a:t>
            </a:r>
          </a:p>
        </p:txBody>
      </p:sp>
      <p:sp>
        <p:nvSpPr>
          <p:cNvPr id="21" name="タイトル 1"/>
          <p:cNvSpPr txBox="1">
            <a:spLocks/>
          </p:cNvSpPr>
          <p:nvPr/>
        </p:nvSpPr>
        <p:spPr>
          <a:xfrm>
            <a:off x="2475494" y="2223461"/>
            <a:ext cx="6145323" cy="518983"/>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・行事や出張が５件しか連動しない</a:t>
            </a:r>
          </a:p>
        </p:txBody>
      </p:sp>
      <p:sp>
        <p:nvSpPr>
          <p:cNvPr id="23" name="タイトル 1"/>
          <p:cNvSpPr txBox="1">
            <a:spLocks/>
          </p:cNvSpPr>
          <p:nvPr/>
        </p:nvSpPr>
        <p:spPr>
          <a:xfrm>
            <a:off x="2495550" y="5886450"/>
            <a:ext cx="5860960" cy="547013"/>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・様式の関数が消えていることがある</a:t>
            </a: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11</a:t>
            </a:fld>
            <a:endParaRPr kumimoji="1" lang="ja-JP" altLang="en-US"/>
          </a:p>
        </p:txBody>
      </p:sp>
    </p:spTree>
    <p:extLst>
      <p:ext uri="{BB962C8B-B14F-4D97-AF65-F5344CB8AC3E}">
        <p14:creationId xmlns:p14="http://schemas.microsoft.com/office/powerpoint/2010/main" val="3371193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19" name="角丸四角形 18"/>
          <p:cNvSpPr/>
          <p:nvPr/>
        </p:nvSpPr>
        <p:spPr>
          <a:xfrm>
            <a:off x="329506" y="3905177"/>
            <a:ext cx="8354735" cy="2542157"/>
          </a:xfrm>
          <a:prstGeom prst="roundRect">
            <a:avLst/>
          </a:prstGeom>
          <a:solidFill>
            <a:schemeClr val="accent4">
              <a:lumMod val="20000"/>
              <a:lumOff val="80000"/>
            </a:schemeClr>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txBox="1">
            <a:spLocks/>
          </p:cNvSpPr>
          <p:nvPr/>
        </p:nvSpPr>
        <p:spPr>
          <a:xfrm>
            <a:off x="1952314" y="277999"/>
            <a:ext cx="7191686" cy="467668"/>
          </a:xfrm>
          <a:prstGeom prst="rect">
            <a:avLst/>
          </a:prstGeom>
        </p:spPr>
        <p:txBody>
          <a:bodyPr vert="horz" lIns="91440" tIns="45720" rIns="91440" bIns="45720" rtlCol="0" anchor="t">
            <a:normAutofit fontScale="70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2</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９年度　モニター実施とファイル改訂</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経過</a:t>
            </a:r>
          </a:p>
        </p:txBody>
      </p:sp>
      <p:sp>
        <p:nvSpPr>
          <p:cNvPr id="18" name="タイトル 1"/>
          <p:cNvSpPr>
            <a:spLocks noGrp="1"/>
          </p:cNvSpPr>
          <p:nvPr>
            <p:ph type="title"/>
          </p:nvPr>
        </p:nvSpPr>
        <p:spPr>
          <a:xfrm>
            <a:off x="97651" y="955738"/>
            <a:ext cx="4535786" cy="752422"/>
          </a:xfrm>
        </p:spPr>
        <p:txBody>
          <a:bodyPr>
            <a:noAutofit/>
          </a:bodyPr>
          <a:lstStyle/>
          <a:p>
            <a:r>
              <a:rPr kumimoji="1" lang="en-US" altLang="ja-JP" sz="4000" b="1" dirty="0">
                <a:latin typeface="HG丸ｺﾞｼｯｸM-PRO" panose="020F0600000000000000" pitchFamily="50" charset="-128"/>
                <a:ea typeface="HG丸ｺﾞｼｯｸM-PRO" panose="020F0600000000000000" pitchFamily="50" charset="-128"/>
              </a:rPr>
              <a:t>〈</a:t>
            </a:r>
            <a:r>
              <a:rPr lang="ja-JP" altLang="en-US" sz="4000" b="1" dirty="0">
                <a:latin typeface="HG丸ｺﾞｼｯｸM-PRO" panose="020F0600000000000000" pitchFamily="50" charset="-128"/>
                <a:ea typeface="HG丸ｺﾞｼｯｸM-PRO" panose="020F0600000000000000" pitchFamily="50" charset="-128"/>
              </a:rPr>
              <a:t> 改訂作業</a:t>
            </a:r>
            <a:r>
              <a:rPr kumimoji="1" lang="ja-JP" altLang="en-US" sz="4000" b="1" dirty="0">
                <a:latin typeface="HG丸ｺﾞｼｯｸM-PRO" panose="020F0600000000000000" pitchFamily="50" charset="-128"/>
                <a:ea typeface="HG丸ｺﾞｼｯｸM-PRO" panose="020F0600000000000000" pitchFamily="50" charset="-128"/>
              </a:rPr>
              <a:t> </a:t>
            </a:r>
            <a:r>
              <a:rPr lang="en-US" altLang="ja-JP" sz="4000" b="1" dirty="0">
                <a:latin typeface="HG丸ｺﾞｼｯｸM-PRO" panose="020F0600000000000000" pitchFamily="50" charset="-128"/>
                <a:ea typeface="HG丸ｺﾞｼｯｸM-PRO" panose="020F0600000000000000" pitchFamily="50" charset="-128"/>
              </a:rPr>
              <a:t>〉</a:t>
            </a:r>
            <a:endParaRPr kumimoji="1" lang="ja-JP" altLang="en-US" sz="4000" b="1" dirty="0">
              <a:latin typeface="HG丸ｺﾞｼｯｸM-PRO" panose="020F0600000000000000" pitchFamily="50" charset="-128"/>
              <a:ea typeface="HG丸ｺﾞｼｯｸM-PRO" panose="020F0600000000000000" pitchFamily="50" charset="-128"/>
            </a:endParaRPr>
          </a:p>
        </p:txBody>
      </p:sp>
      <p:sp>
        <p:nvSpPr>
          <p:cNvPr id="21" name="タイトル 1"/>
          <p:cNvSpPr txBox="1">
            <a:spLocks/>
          </p:cNvSpPr>
          <p:nvPr/>
        </p:nvSpPr>
        <p:spPr>
          <a:xfrm>
            <a:off x="911031" y="1553748"/>
            <a:ext cx="7398729" cy="752422"/>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4000" b="1" dirty="0">
                <a:solidFill>
                  <a:prstClr val="black"/>
                </a:solidFill>
                <a:latin typeface="HG丸ｺﾞｼｯｸM-PRO" panose="020F0600000000000000" pitchFamily="50" charset="-128"/>
                <a:ea typeface="HG丸ｺﾞｼｯｸM-PRO" panose="020F0600000000000000" pitchFamily="50" charset="-128"/>
              </a:rPr>
              <a:t>グループ連絡会議</a:t>
            </a:r>
            <a:r>
              <a:rPr lang="en-US" altLang="ja-JP" sz="4000" b="1" dirty="0">
                <a:solidFill>
                  <a:prstClr val="black"/>
                </a:solidFill>
                <a:latin typeface="HG丸ｺﾞｼｯｸM-PRO" panose="020F0600000000000000" pitchFamily="50" charset="-128"/>
                <a:ea typeface="HG丸ｺﾞｼｯｸM-PRO" panose="020F0600000000000000" pitchFamily="50" charset="-128"/>
              </a:rPr>
              <a:t>(</a:t>
            </a:r>
            <a:r>
              <a:rPr lang="ja-JP" altLang="en-US" sz="4000" b="1" dirty="0">
                <a:solidFill>
                  <a:prstClr val="black"/>
                </a:solidFill>
                <a:latin typeface="HG丸ｺﾞｼｯｸM-PRO" panose="020F0600000000000000" pitchFamily="50" charset="-128"/>
                <a:ea typeface="HG丸ｺﾞｼｯｸM-PRO" panose="020F0600000000000000" pitchFamily="50" charset="-128"/>
              </a:rPr>
              <a:t>日誌検討会</a:t>
            </a:r>
            <a:r>
              <a:rPr lang="en-US" altLang="ja-JP" sz="4000" b="1" dirty="0">
                <a:solidFill>
                  <a:prstClr val="black"/>
                </a:solidFill>
                <a:latin typeface="HG丸ｺﾞｼｯｸM-PRO" panose="020F0600000000000000" pitchFamily="50" charset="-128"/>
                <a:ea typeface="HG丸ｺﾞｼｯｸM-PRO" panose="020F0600000000000000" pitchFamily="50" charset="-128"/>
              </a:rPr>
              <a:t>)</a:t>
            </a:r>
            <a:endParaRPr lang="ja-JP" altLang="en-US" sz="4000" b="1" dirty="0">
              <a:solidFill>
                <a:prstClr val="black"/>
              </a:solidFill>
              <a:latin typeface="HG丸ｺﾞｼｯｸM-PRO" panose="020F0600000000000000" pitchFamily="50" charset="-128"/>
              <a:ea typeface="HG丸ｺﾞｼｯｸM-PRO" panose="020F0600000000000000" pitchFamily="50" charset="-128"/>
            </a:endParaRPr>
          </a:p>
        </p:txBody>
      </p:sp>
      <p:sp>
        <p:nvSpPr>
          <p:cNvPr id="22" name="角丸四角形 21"/>
          <p:cNvSpPr/>
          <p:nvPr/>
        </p:nvSpPr>
        <p:spPr>
          <a:xfrm>
            <a:off x="380679" y="3541504"/>
            <a:ext cx="2091349" cy="537245"/>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prstClr val="black"/>
                </a:solidFill>
              </a:rPr>
              <a:t>方向性</a:t>
            </a:r>
          </a:p>
        </p:txBody>
      </p:sp>
      <p:sp>
        <p:nvSpPr>
          <p:cNvPr id="28" name="タイトル 1"/>
          <p:cNvSpPr txBox="1">
            <a:spLocks/>
          </p:cNvSpPr>
          <p:nvPr/>
        </p:nvSpPr>
        <p:spPr>
          <a:xfrm>
            <a:off x="911031" y="3053228"/>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・連動ファイル様式の検討</a:t>
            </a:r>
          </a:p>
        </p:txBody>
      </p:sp>
      <p:sp>
        <p:nvSpPr>
          <p:cNvPr id="13" name="タイトル 1"/>
          <p:cNvSpPr txBox="1">
            <a:spLocks/>
          </p:cNvSpPr>
          <p:nvPr/>
        </p:nvSpPr>
        <p:spPr>
          <a:xfrm>
            <a:off x="911031" y="2299680"/>
            <a:ext cx="7398729" cy="815273"/>
          </a:xfrm>
          <a:prstGeom prst="rect">
            <a:avLst/>
          </a:prstGeom>
        </p:spPr>
        <p:txBody>
          <a:bodyPr vert="horz" lIns="91440" tIns="45720" rIns="91440" bIns="45720" rtlCol="0" anchor="t">
            <a:normAutofit fontScale="62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45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・意見や要望をもとに改訂の方向性と</a:t>
            </a:r>
            <a:endParaRPr lang="en-US" altLang="ja-JP" sz="4500" dirty="0">
              <a:solidFill>
                <a:prstClr val="black">
                  <a:lumMod val="85000"/>
                  <a:lumOff val="15000"/>
                </a:prstClr>
              </a:solidFill>
              <a:latin typeface="HG丸ｺﾞｼｯｸM-PRO" panose="020F0600000000000000" pitchFamily="50" charset="-128"/>
              <a:ea typeface="HG丸ｺﾞｼｯｸM-PRO" panose="020F0600000000000000" pitchFamily="50" charset="-128"/>
            </a:endParaRPr>
          </a:p>
          <a:p>
            <a:r>
              <a:rPr lang="ja-JP" altLang="en-US" sz="45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　　　　　　　　　　　今後の進め方協議</a:t>
            </a:r>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　　　　　　</a:t>
            </a:r>
            <a:endPar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endParaRPr>
          </a:p>
        </p:txBody>
      </p:sp>
      <p:sp>
        <p:nvSpPr>
          <p:cNvPr id="10" name="タイトル 1"/>
          <p:cNvSpPr txBox="1">
            <a:spLocks/>
          </p:cNvSpPr>
          <p:nvPr/>
        </p:nvSpPr>
        <p:spPr>
          <a:xfrm>
            <a:off x="938052" y="4125591"/>
            <a:ext cx="8205947" cy="499653"/>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・平成３０年度４月に全校での実施を目標に検討</a:t>
            </a:r>
          </a:p>
        </p:txBody>
      </p:sp>
      <p:sp>
        <p:nvSpPr>
          <p:cNvPr id="12" name="タイトル 1"/>
          <p:cNvSpPr txBox="1">
            <a:spLocks/>
          </p:cNvSpPr>
          <p:nvPr/>
        </p:nvSpPr>
        <p:spPr>
          <a:xfrm>
            <a:off x="938051" y="5176256"/>
            <a:ext cx="7958388" cy="657866"/>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・入力したデータを複数の帳簿で活用</a:t>
            </a:r>
          </a:p>
        </p:txBody>
      </p:sp>
      <p:sp>
        <p:nvSpPr>
          <p:cNvPr id="14" name="タイトル 1"/>
          <p:cNvSpPr txBox="1">
            <a:spLocks/>
          </p:cNvSpPr>
          <p:nvPr/>
        </p:nvSpPr>
        <p:spPr>
          <a:xfrm>
            <a:off x="938051" y="4660860"/>
            <a:ext cx="7931367" cy="546496"/>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・だれもが使いやすいシステムと操作資料の作成</a:t>
            </a:r>
          </a:p>
        </p:txBody>
      </p:sp>
      <p:sp>
        <p:nvSpPr>
          <p:cNvPr id="16" name="タイトル 1"/>
          <p:cNvSpPr txBox="1">
            <a:spLocks/>
          </p:cNvSpPr>
          <p:nvPr/>
        </p:nvSpPr>
        <p:spPr>
          <a:xfrm>
            <a:off x="938050" y="5758368"/>
            <a:ext cx="7931367" cy="460035"/>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4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・学校日誌簿冊の印刷費を削減</a:t>
            </a: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12</a:t>
            </a:fld>
            <a:endParaRPr kumimoji="1" lang="ja-JP" altLang="en-US"/>
          </a:p>
        </p:txBody>
      </p:sp>
    </p:spTree>
    <p:extLst>
      <p:ext uri="{BB962C8B-B14F-4D97-AF65-F5344CB8AC3E}">
        <p14:creationId xmlns:p14="http://schemas.microsoft.com/office/powerpoint/2010/main" val="1723124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完成</a:t>
            </a:r>
          </a:p>
        </p:txBody>
      </p:sp>
      <p:sp>
        <p:nvSpPr>
          <p:cNvPr id="18" name="タイトル 1"/>
          <p:cNvSpPr>
            <a:spLocks noGrp="1"/>
          </p:cNvSpPr>
          <p:nvPr>
            <p:ph type="title"/>
          </p:nvPr>
        </p:nvSpPr>
        <p:spPr>
          <a:xfrm>
            <a:off x="97650" y="955737"/>
            <a:ext cx="8700909" cy="853193"/>
          </a:xfrm>
        </p:spPr>
        <p:txBody>
          <a:bodyPr>
            <a:noAutofit/>
          </a:bodyPr>
          <a:lstStyle/>
          <a:p>
            <a:r>
              <a:rPr lang="ja-JP" altLang="en-US" sz="4000" b="1" dirty="0">
                <a:latin typeface="HG丸ｺﾞｼｯｸM-PRO" panose="020F0600000000000000" pitchFamily="50" charset="-128"/>
                <a:ea typeface="HG丸ｺﾞｼｯｸM-PRO" panose="020F0600000000000000" pitchFamily="50" charset="-128"/>
              </a:rPr>
              <a:t> 「行事・日誌システム」の特徴</a:t>
            </a:r>
            <a:endParaRPr kumimoji="1" lang="ja-JP" altLang="en-US" sz="4000" b="1" dirty="0">
              <a:latin typeface="HG丸ｺﾞｼｯｸM-PRO" panose="020F0600000000000000" pitchFamily="50" charset="-128"/>
              <a:ea typeface="HG丸ｺﾞｼｯｸM-PRO" panose="020F0600000000000000" pitchFamily="50" charset="-128"/>
            </a:endParaRPr>
          </a:p>
        </p:txBody>
      </p:sp>
      <p:sp>
        <p:nvSpPr>
          <p:cNvPr id="14" name="タイトル 1"/>
          <p:cNvSpPr txBox="1">
            <a:spLocks/>
          </p:cNvSpPr>
          <p:nvPr/>
        </p:nvSpPr>
        <p:spPr>
          <a:xfrm>
            <a:off x="863037" y="4232708"/>
            <a:ext cx="8280963" cy="725372"/>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・単独校と併設校が同じシステムを使用する</a:t>
            </a:r>
          </a:p>
        </p:txBody>
      </p:sp>
      <p:sp>
        <p:nvSpPr>
          <p:cNvPr id="16" name="タイトル 1"/>
          <p:cNvSpPr txBox="1">
            <a:spLocks/>
          </p:cNvSpPr>
          <p:nvPr/>
        </p:nvSpPr>
        <p:spPr>
          <a:xfrm>
            <a:off x="863037" y="1866470"/>
            <a:ext cx="7935522" cy="639332"/>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・入力した内容がデーターベースに保存できる</a:t>
            </a:r>
          </a:p>
        </p:txBody>
      </p:sp>
      <p:sp>
        <p:nvSpPr>
          <p:cNvPr id="2" name="正方形/長方形 1"/>
          <p:cNvSpPr/>
          <p:nvPr/>
        </p:nvSpPr>
        <p:spPr>
          <a:xfrm>
            <a:off x="863037" y="2544657"/>
            <a:ext cx="7742483" cy="523220"/>
          </a:xfrm>
          <a:prstGeom prst="rect">
            <a:avLst/>
          </a:prstGeom>
        </p:spPr>
        <p:txBody>
          <a:bodyPr wrap="square">
            <a:spAutoFit/>
          </a:bodyPr>
          <a:lstStyle/>
          <a:p>
            <a:r>
              <a:rPr lang="ja-JP" altLang="en-US" sz="2800" dirty="0">
                <a:solidFill>
                  <a:prstClr val="black"/>
                </a:solidFill>
                <a:latin typeface="HG丸ｺﾞｼｯｸM-PRO" panose="020F0600000000000000" pitchFamily="50" charset="-128"/>
                <a:ea typeface="HG丸ｺﾞｼｯｸM-PRO" panose="020F0600000000000000" pitchFamily="50" charset="-128"/>
              </a:rPr>
              <a:t>・データーは月行事や週予定と連動している</a:t>
            </a:r>
            <a:endParaRPr lang="en-US" altLang="ja-JP" sz="28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9" name="正方形/長方形 18"/>
          <p:cNvSpPr/>
          <p:nvPr/>
        </p:nvSpPr>
        <p:spPr>
          <a:xfrm>
            <a:off x="873196" y="3155305"/>
            <a:ext cx="7732324" cy="989975"/>
          </a:xfrm>
          <a:prstGeom prst="rect">
            <a:avLst/>
          </a:prstGeom>
        </p:spPr>
        <p:txBody>
          <a:bodyPr wrap="square">
            <a:spAutoFit/>
          </a:bodyPr>
          <a:lstStyle/>
          <a:p>
            <a:r>
              <a:rPr lang="ja-JP" altLang="en-US" sz="2800" dirty="0">
                <a:solidFill>
                  <a:prstClr val="black"/>
                </a:solidFill>
                <a:latin typeface="HG丸ｺﾞｼｯｸM-PRO" panose="020F0600000000000000" pitchFamily="50" charset="-128"/>
                <a:ea typeface="HG丸ｺﾞｼｯｸM-PRO" panose="020F0600000000000000" pitchFamily="50" charset="-128"/>
              </a:rPr>
              <a:t>・学校日誌に印字するものと印字しないものに</a:t>
            </a:r>
            <a:endParaRPr lang="en-US" altLang="ja-JP" sz="2800" dirty="0">
              <a:solidFill>
                <a:prstClr val="black"/>
              </a:solidFill>
              <a:latin typeface="HG丸ｺﾞｼｯｸM-PRO" panose="020F0600000000000000" pitchFamily="50" charset="-128"/>
              <a:ea typeface="HG丸ｺﾞｼｯｸM-PRO" panose="020F0600000000000000" pitchFamily="50" charset="-128"/>
            </a:endParaRPr>
          </a:p>
          <a:p>
            <a:r>
              <a:rPr lang="ja-JP" altLang="en-US" sz="2800" dirty="0">
                <a:solidFill>
                  <a:prstClr val="black"/>
                </a:solidFill>
                <a:latin typeface="HG丸ｺﾞｼｯｸM-PRO" panose="020F0600000000000000" pitchFamily="50" charset="-128"/>
                <a:ea typeface="HG丸ｺﾞｼｯｸM-PRO" panose="020F0600000000000000" pitchFamily="50" charset="-128"/>
              </a:rPr>
              <a:t>　わけて入力できる</a:t>
            </a:r>
            <a:endParaRPr lang="en-US" altLang="ja-JP" sz="2800" dirty="0">
              <a:solidFill>
                <a:prstClr val="black"/>
              </a:solidFill>
              <a:latin typeface="HG丸ｺﾞｼｯｸM-PRO" panose="020F0600000000000000" pitchFamily="50" charset="-128"/>
              <a:ea typeface="HG丸ｺﾞｼｯｸM-PRO" panose="020F0600000000000000" pitchFamily="50" charset="-128"/>
            </a:endParaRPr>
          </a:p>
        </p:txBody>
      </p:sp>
      <p:sp>
        <p:nvSpPr>
          <p:cNvPr id="21" name="正方形/長方形 20"/>
          <p:cNvSpPr/>
          <p:nvPr/>
        </p:nvSpPr>
        <p:spPr>
          <a:xfrm>
            <a:off x="863037" y="4958080"/>
            <a:ext cx="7508803" cy="523220"/>
          </a:xfrm>
          <a:prstGeom prst="rect">
            <a:avLst/>
          </a:prstGeom>
        </p:spPr>
        <p:txBody>
          <a:bodyPr wrap="square">
            <a:spAutoFit/>
          </a:bodyPr>
          <a:lstStyle/>
          <a:p>
            <a:r>
              <a:rPr lang="ja-JP" altLang="en-US" sz="2800" dirty="0">
                <a:solidFill>
                  <a:prstClr val="black"/>
                </a:solidFill>
                <a:latin typeface="HG丸ｺﾞｼｯｸM-PRO" panose="020F0600000000000000" pitchFamily="50" charset="-128"/>
                <a:ea typeface="HG丸ｺﾞｼｯｸM-PRO" panose="020F0600000000000000" pitchFamily="50" charset="-128"/>
              </a:rPr>
              <a:t>・大規模校にも対応出来る</a:t>
            </a:r>
            <a:endParaRPr lang="en-US" altLang="ja-JP" sz="2800" dirty="0">
              <a:solidFill>
                <a:prstClr val="black"/>
              </a:solidFill>
              <a:latin typeface="HG丸ｺﾞｼｯｸM-PRO" panose="020F0600000000000000" pitchFamily="50" charset="-128"/>
              <a:ea typeface="HG丸ｺﾞｼｯｸM-PRO" panose="020F0600000000000000" pitchFamily="50" charset="-128"/>
            </a:endParaRPr>
          </a:p>
        </p:txBody>
      </p:sp>
      <p:sp>
        <p:nvSpPr>
          <p:cNvPr id="22" name="正方形/長方形 21"/>
          <p:cNvSpPr/>
          <p:nvPr/>
        </p:nvSpPr>
        <p:spPr>
          <a:xfrm>
            <a:off x="873196" y="5683452"/>
            <a:ext cx="7980961" cy="523220"/>
          </a:xfrm>
          <a:prstGeom prst="rect">
            <a:avLst/>
          </a:prstGeom>
        </p:spPr>
        <p:txBody>
          <a:bodyPr wrap="square">
            <a:spAutoFit/>
          </a:bodyPr>
          <a:lstStyle/>
          <a:p>
            <a:r>
              <a:rPr lang="ja-JP" altLang="en-US" sz="2800" dirty="0">
                <a:solidFill>
                  <a:prstClr val="black"/>
                </a:solidFill>
                <a:latin typeface="HG丸ｺﾞｼｯｸM-PRO" panose="020F0600000000000000" pitchFamily="50" charset="-128"/>
                <a:ea typeface="HG丸ｺﾞｼｯｸM-PRO" panose="020F0600000000000000" pitchFamily="50" charset="-128"/>
              </a:rPr>
              <a:t>・管理当番の入力を最小限に作業効率アップ</a:t>
            </a:r>
            <a:endParaRPr lang="en-US" altLang="ja-JP" sz="2800" dirty="0">
              <a:solidFill>
                <a:prstClr val="black"/>
              </a:solidFill>
              <a:latin typeface="HG丸ｺﾞｼｯｸM-PRO" panose="020F0600000000000000" pitchFamily="50" charset="-128"/>
              <a:ea typeface="HG丸ｺﾞｼｯｸM-PRO" panose="020F0600000000000000" pitchFamily="50" charset="-128"/>
            </a:endParaRPr>
          </a:p>
        </p:txBody>
      </p:sp>
      <p:sp>
        <p:nvSpPr>
          <p:cNvPr id="3" name="スライド番号プレースホルダー 2"/>
          <p:cNvSpPr>
            <a:spLocks noGrp="1"/>
          </p:cNvSpPr>
          <p:nvPr>
            <p:ph type="sldNum" sz="quarter" idx="12"/>
          </p:nvPr>
        </p:nvSpPr>
        <p:spPr/>
        <p:txBody>
          <a:bodyPr/>
          <a:lstStyle/>
          <a:p>
            <a:fld id="{A14CBC54-6846-4FAF-85FD-96EC35F5BDF9}" type="slidenum">
              <a:rPr kumimoji="1" lang="ja-JP" altLang="en-US" smtClean="0"/>
              <a:t>13</a:t>
            </a:fld>
            <a:endParaRPr kumimoji="1" lang="ja-JP" altLang="en-US"/>
          </a:p>
        </p:txBody>
      </p:sp>
    </p:spTree>
    <p:extLst>
      <p:ext uri="{BB962C8B-B14F-4D97-AF65-F5344CB8AC3E}">
        <p14:creationId xmlns:p14="http://schemas.microsoft.com/office/powerpoint/2010/main" val="3826955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6" name="タイトル 1"/>
          <p:cNvSpPr txBox="1">
            <a:spLocks/>
          </p:cNvSpPr>
          <p:nvPr/>
        </p:nvSpPr>
        <p:spPr>
          <a:xfrm>
            <a:off x="1952314" y="277999"/>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平成３０年度　４月から全校で実施</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完成</a:t>
            </a:r>
          </a:p>
        </p:txBody>
      </p:sp>
      <p:sp>
        <p:nvSpPr>
          <p:cNvPr id="12" name="タイトル 1"/>
          <p:cNvSpPr txBox="1">
            <a:spLocks/>
          </p:cNvSpPr>
          <p:nvPr/>
        </p:nvSpPr>
        <p:spPr>
          <a:xfrm>
            <a:off x="453856" y="1161618"/>
            <a:ext cx="7089944" cy="497125"/>
          </a:xfrm>
          <a:prstGeom prst="rect">
            <a:avLst/>
          </a:prstGeom>
        </p:spPr>
        <p:txBody>
          <a:bodyPr vert="horz" lIns="91440" tIns="45720" rIns="91440" bIns="45720" rtlCol="0" anchor="t">
            <a:normAutofit fontScale="62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latin typeface="HG丸ｺﾞｼｯｸM-PRO" panose="020F0600000000000000" pitchFamily="50" charset="-128"/>
                <a:ea typeface="HG丸ｺﾞｼｯｸM-PRO" panose="020F0600000000000000" pitchFamily="50" charset="-128"/>
              </a:rPr>
              <a:t>平成</a:t>
            </a:r>
            <a:r>
              <a:rPr lang="en-US" altLang="ja-JP" dirty="0">
                <a:latin typeface="HG丸ｺﾞｼｯｸM-PRO" panose="020F0600000000000000" pitchFamily="50" charset="-128"/>
                <a:ea typeface="HG丸ｺﾞｼｯｸM-PRO" panose="020F0600000000000000" pitchFamily="50" charset="-128"/>
              </a:rPr>
              <a:t>2</a:t>
            </a:r>
            <a:r>
              <a:rPr lang="ja-JP" altLang="en-US" dirty="0">
                <a:latin typeface="HG丸ｺﾞｼｯｸM-PRO" panose="020F0600000000000000" pitchFamily="50" charset="-128"/>
                <a:ea typeface="HG丸ｺﾞｼｯｸM-PRO" panose="020F0600000000000000" pitchFamily="50" charset="-128"/>
              </a:rPr>
              <a:t>９年１２月「学校事務共同実施推進協議会」</a:t>
            </a:r>
          </a:p>
        </p:txBody>
      </p:sp>
      <p:sp>
        <p:nvSpPr>
          <p:cNvPr id="13" name="タイトル 1"/>
          <p:cNvSpPr txBox="1">
            <a:spLocks/>
          </p:cNvSpPr>
          <p:nvPr/>
        </p:nvSpPr>
        <p:spPr>
          <a:xfrm>
            <a:off x="1067125" y="1498365"/>
            <a:ext cx="8512723" cy="703947"/>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b="1" dirty="0">
                <a:latin typeface="HG丸ｺﾞｼｯｸM-PRO" panose="020F0600000000000000" pitchFamily="50" charset="-128"/>
                <a:ea typeface="HG丸ｺﾞｼｯｸM-PRO" panose="020F0600000000000000" pitchFamily="50" charset="-128"/>
              </a:rPr>
              <a:t>平成３０年４月より全校での実施を採択</a:t>
            </a:r>
          </a:p>
        </p:txBody>
      </p:sp>
      <p:sp>
        <p:nvSpPr>
          <p:cNvPr id="17" name="円/楕円 16"/>
          <p:cNvSpPr/>
          <p:nvPr/>
        </p:nvSpPr>
        <p:spPr>
          <a:xfrm>
            <a:off x="700471" y="2321142"/>
            <a:ext cx="2011865" cy="91252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教頭会</a:t>
            </a:r>
          </a:p>
        </p:txBody>
      </p:sp>
      <p:sp>
        <p:nvSpPr>
          <p:cNvPr id="20" name="タイトル 1"/>
          <p:cNvSpPr txBox="1">
            <a:spLocks/>
          </p:cNvSpPr>
          <p:nvPr/>
        </p:nvSpPr>
        <p:spPr>
          <a:xfrm>
            <a:off x="3000061" y="2325977"/>
            <a:ext cx="5012126" cy="602702"/>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・保存ファイルの検討</a:t>
            </a:r>
          </a:p>
        </p:txBody>
      </p:sp>
      <p:sp>
        <p:nvSpPr>
          <p:cNvPr id="23" name="円/楕円 22"/>
          <p:cNvSpPr/>
          <p:nvPr/>
        </p:nvSpPr>
        <p:spPr>
          <a:xfrm>
            <a:off x="700471" y="3661115"/>
            <a:ext cx="2011865" cy="912526"/>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市教委</a:t>
            </a:r>
          </a:p>
        </p:txBody>
      </p:sp>
      <p:sp>
        <p:nvSpPr>
          <p:cNvPr id="24" name="タイトル 1"/>
          <p:cNvSpPr txBox="1">
            <a:spLocks/>
          </p:cNvSpPr>
          <p:nvPr/>
        </p:nvSpPr>
        <p:spPr>
          <a:xfrm>
            <a:off x="2969824" y="4271733"/>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・保存ファイル現品支給</a:t>
            </a:r>
          </a:p>
        </p:txBody>
      </p:sp>
      <p:sp>
        <p:nvSpPr>
          <p:cNvPr id="25" name="タイトル 1"/>
          <p:cNvSpPr txBox="1">
            <a:spLocks/>
          </p:cNvSpPr>
          <p:nvPr/>
        </p:nvSpPr>
        <p:spPr>
          <a:xfrm>
            <a:off x="2983272" y="3661115"/>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・システム内様式の確認</a:t>
            </a:r>
          </a:p>
        </p:txBody>
      </p:sp>
      <p:sp>
        <p:nvSpPr>
          <p:cNvPr id="26" name="タイトル 1"/>
          <p:cNvSpPr txBox="1">
            <a:spLocks/>
          </p:cNvSpPr>
          <p:nvPr/>
        </p:nvSpPr>
        <p:spPr>
          <a:xfrm>
            <a:off x="2983272" y="2887209"/>
            <a:ext cx="5012126" cy="602702"/>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・説明会参加者の集約</a:t>
            </a:r>
          </a:p>
        </p:txBody>
      </p:sp>
      <p:sp>
        <p:nvSpPr>
          <p:cNvPr id="27" name="円/楕円 26"/>
          <p:cNvSpPr/>
          <p:nvPr/>
        </p:nvSpPr>
        <p:spPr>
          <a:xfrm>
            <a:off x="683681" y="5001087"/>
            <a:ext cx="2299591" cy="1248947"/>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日誌検討委員</a:t>
            </a:r>
          </a:p>
        </p:txBody>
      </p:sp>
      <p:sp>
        <p:nvSpPr>
          <p:cNvPr id="28" name="タイトル 1"/>
          <p:cNvSpPr txBox="1">
            <a:spLocks/>
          </p:cNvSpPr>
          <p:nvPr/>
        </p:nvSpPr>
        <p:spPr>
          <a:xfrm>
            <a:off x="2983272" y="5240773"/>
            <a:ext cx="6174176" cy="433156"/>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・事務職員に各共同実施で説明</a:t>
            </a:r>
          </a:p>
        </p:txBody>
      </p:sp>
      <p:sp>
        <p:nvSpPr>
          <p:cNvPr id="30" name="タイトル 1"/>
          <p:cNvSpPr txBox="1">
            <a:spLocks/>
          </p:cNvSpPr>
          <p:nvPr/>
        </p:nvSpPr>
        <p:spPr>
          <a:xfrm>
            <a:off x="2969824" y="5816879"/>
            <a:ext cx="6174176" cy="433156"/>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・全校対象説明会開催準備</a:t>
            </a: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14</a:t>
            </a:fld>
            <a:endParaRPr kumimoji="1" lang="ja-JP" altLang="en-US"/>
          </a:p>
        </p:txBody>
      </p:sp>
    </p:spTree>
    <p:extLst>
      <p:ext uri="{BB962C8B-B14F-4D97-AF65-F5344CB8AC3E}">
        <p14:creationId xmlns:p14="http://schemas.microsoft.com/office/powerpoint/2010/main" val="1918255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1633736"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新組織</a:t>
            </a:r>
          </a:p>
        </p:txBody>
      </p:sp>
      <p:sp>
        <p:nvSpPr>
          <p:cNvPr id="18" name="タイトル 1"/>
          <p:cNvSpPr>
            <a:spLocks noGrp="1"/>
          </p:cNvSpPr>
          <p:nvPr>
            <p:ph type="title"/>
          </p:nvPr>
        </p:nvSpPr>
        <p:spPr>
          <a:xfrm>
            <a:off x="0" y="1554602"/>
            <a:ext cx="8700909" cy="853193"/>
          </a:xfrm>
        </p:spPr>
        <p:txBody>
          <a:bodyPr>
            <a:noAutofit/>
          </a:bodyPr>
          <a:lstStyle/>
          <a:p>
            <a:r>
              <a:rPr lang="ja-JP" altLang="en-US" sz="4000" b="1" dirty="0">
                <a:latin typeface="HG丸ｺﾞｼｯｸM-PRO" panose="020F0600000000000000" pitchFamily="50" charset="-128"/>
                <a:ea typeface="HG丸ｺﾞｼｯｸM-PRO" panose="020F0600000000000000" pitchFamily="50" charset="-128"/>
              </a:rPr>
              <a:t> 「業務検討委員会」の発足</a:t>
            </a:r>
            <a:endParaRPr kumimoji="1" lang="ja-JP" altLang="en-US" sz="4000" b="1" dirty="0">
              <a:latin typeface="HG丸ｺﾞｼｯｸM-PRO" panose="020F0600000000000000" pitchFamily="50" charset="-128"/>
              <a:ea typeface="HG丸ｺﾞｼｯｸM-PRO" panose="020F0600000000000000" pitchFamily="50" charset="-128"/>
            </a:endParaRPr>
          </a:p>
        </p:txBody>
      </p:sp>
      <p:sp>
        <p:nvSpPr>
          <p:cNvPr id="16" name="タイトル 1"/>
          <p:cNvSpPr txBox="1">
            <a:spLocks/>
          </p:cNvSpPr>
          <p:nvPr/>
        </p:nvSpPr>
        <p:spPr>
          <a:xfrm>
            <a:off x="866080" y="2900462"/>
            <a:ext cx="7935522" cy="639332"/>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・日誌検討委員会の体制を受け継ぐ</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　　　　　　</a:t>
            </a:r>
            <a:endPar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endParaRPr>
          </a:p>
          <a:p>
            <a:endPar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866080" y="4208464"/>
            <a:ext cx="7742483" cy="523220"/>
          </a:xfrm>
          <a:prstGeom prst="rect">
            <a:avLst/>
          </a:prstGeom>
        </p:spPr>
        <p:txBody>
          <a:bodyPr wrap="square">
            <a:spAutoFit/>
          </a:bodyPr>
          <a:lstStyle/>
          <a:p>
            <a:r>
              <a:rPr lang="ja-JP" altLang="en-US" sz="2800" dirty="0">
                <a:solidFill>
                  <a:prstClr val="black"/>
                </a:solidFill>
                <a:latin typeface="HG丸ｺﾞｼｯｸM-PRO" panose="020F0600000000000000" pitchFamily="50" charset="-128"/>
                <a:ea typeface="HG丸ｺﾞｼｯｸM-PRO" panose="020F0600000000000000" pitchFamily="50" charset="-128"/>
              </a:rPr>
              <a:t>・</a:t>
            </a:r>
            <a:r>
              <a:rPr lang="en-US" altLang="ja-JP" sz="2800" dirty="0">
                <a:solidFill>
                  <a:prstClr val="black"/>
                </a:solidFill>
                <a:latin typeface="HG丸ｺﾞｼｯｸM-PRO" panose="020F0600000000000000" pitchFamily="50" charset="-128"/>
                <a:ea typeface="HG丸ｺﾞｼｯｸM-PRO" panose="020F0600000000000000" pitchFamily="50" charset="-128"/>
              </a:rPr>
              <a:t>30</a:t>
            </a:r>
            <a:r>
              <a:rPr lang="ja-JP" altLang="en-US" sz="2800" dirty="0">
                <a:solidFill>
                  <a:prstClr val="black"/>
                </a:solidFill>
                <a:latin typeface="HG丸ｺﾞｼｯｸM-PRO" panose="020F0600000000000000" pitchFamily="50" charset="-128"/>
                <a:ea typeface="HG丸ｺﾞｼｯｸM-PRO" panose="020F0600000000000000" pitchFamily="50" charset="-128"/>
              </a:rPr>
              <a:t>年度は取り組む業務を検討する年</a:t>
            </a:r>
            <a:endParaRPr lang="en-US" altLang="ja-JP" sz="2800" dirty="0">
              <a:solidFill>
                <a:prstClr val="black"/>
              </a:solidFill>
              <a:latin typeface="HG丸ｺﾞｼｯｸM-PRO" panose="020F0600000000000000" pitchFamily="50" charset="-128"/>
              <a:ea typeface="HG丸ｺﾞｼｯｸM-PRO" panose="020F0600000000000000" pitchFamily="50" charset="-128"/>
            </a:endParaRPr>
          </a:p>
        </p:txBody>
      </p:sp>
      <p:sp>
        <p:nvSpPr>
          <p:cNvPr id="3" name="スライド番号プレースホルダー 2"/>
          <p:cNvSpPr>
            <a:spLocks noGrp="1"/>
          </p:cNvSpPr>
          <p:nvPr>
            <p:ph type="sldNum" sz="quarter" idx="12"/>
          </p:nvPr>
        </p:nvSpPr>
        <p:spPr/>
        <p:txBody>
          <a:bodyPr/>
          <a:lstStyle/>
          <a:p>
            <a:fld id="{A14CBC54-6846-4FAF-85FD-96EC35F5BDF9}" type="slidenum">
              <a:rPr kumimoji="1" lang="ja-JP" altLang="en-US" smtClean="0"/>
              <a:t>15</a:t>
            </a:fld>
            <a:endParaRPr kumimoji="1" lang="ja-JP" altLang="en-US"/>
          </a:p>
        </p:txBody>
      </p:sp>
      <p:sp>
        <p:nvSpPr>
          <p:cNvPr id="13" name="タイトル 1">
            <a:extLst>
              <a:ext uri="{FF2B5EF4-FFF2-40B4-BE49-F238E27FC236}">
                <a16:creationId xmlns:a16="http://schemas.microsoft.com/office/drawing/2014/main" id="{4E21779D-B5B2-41BD-8724-849307468FFC}"/>
              </a:ext>
            </a:extLst>
          </p:cNvPr>
          <p:cNvSpPr txBox="1">
            <a:spLocks/>
          </p:cNvSpPr>
          <p:nvPr/>
        </p:nvSpPr>
        <p:spPr>
          <a:xfrm>
            <a:off x="2087592" y="260147"/>
            <a:ext cx="6710967"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30</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年</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4</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月　業務検討委員会発足</a:t>
            </a:r>
          </a:p>
        </p:txBody>
      </p:sp>
    </p:spTree>
    <p:extLst>
      <p:ext uri="{BB962C8B-B14F-4D97-AF65-F5344CB8AC3E}">
        <p14:creationId xmlns:p14="http://schemas.microsoft.com/office/powerpoint/2010/main" val="1244915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7651" y="955738"/>
            <a:ext cx="4535786" cy="752422"/>
          </a:xfrm>
        </p:spPr>
        <p:txBody>
          <a:bodyPr>
            <a:noAutofit/>
          </a:bodyPr>
          <a:lstStyle/>
          <a:p>
            <a:r>
              <a:rPr kumimoji="1" lang="en-US" altLang="ja-JP" sz="4000" b="1" dirty="0">
                <a:latin typeface="HG丸ｺﾞｼｯｸM-PRO" panose="020F0600000000000000" pitchFamily="50" charset="-128"/>
                <a:ea typeface="HG丸ｺﾞｼｯｸM-PRO" panose="020F0600000000000000" pitchFamily="50" charset="-128"/>
              </a:rPr>
              <a:t>〈</a:t>
            </a:r>
            <a:r>
              <a:rPr lang="ja-JP" altLang="en-US" sz="4000" b="1" dirty="0">
                <a:latin typeface="HG丸ｺﾞｼｯｸM-PRO" panose="020F0600000000000000" pitchFamily="50" charset="-128"/>
                <a:ea typeface="HG丸ｺﾞｼｯｸM-PRO" panose="020F0600000000000000" pitchFamily="50" charset="-128"/>
              </a:rPr>
              <a:t> 進め方</a:t>
            </a:r>
            <a:r>
              <a:rPr kumimoji="1" lang="ja-JP" altLang="en-US" sz="4000" b="1" dirty="0">
                <a:latin typeface="HG丸ｺﾞｼｯｸM-PRO" panose="020F0600000000000000" pitchFamily="50" charset="-128"/>
                <a:ea typeface="HG丸ｺﾞｼｯｸM-PRO" panose="020F0600000000000000" pitchFamily="50" charset="-128"/>
              </a:rPr>
              <a:t> </a:t>
            </a:r>
            <a:r>
              <a:rPr lang="en-US" altLang="ja-JP" sz="4000" b="1" dirty="0">
                <a:latin typeface="HG丸ｺﾞｼｯｸM-PRO" panose="020F0600000000000000" pitchFamily="50" charset="-128"/>
                <a:ea typeface="HG丸ｺﾞｼｯｸM-PRO" panose="020F0600000000000000" pitchFamily="50" charset="-128"/>
              </a:rPr>
              <a:t>〉</a:t>
            </a:r>
            <a:endParaRPr kumimoji="1" lang="ja-JP" altLang="en-US" sz="4000" b="1" dirty="0">
              <a:latin typeface="HG丸ｺﾞｼｯｸM-PRO" panose="020F0600000000000000" pitchFamily="50" charset="-128"/>
              <a:ea typeface="HG丸ｺﾞｼｯｸM-PRO" panose="020F0600000000000000" pitchFamily="50" charset="-128"/>
            </a:endParaRPr>
          </a:p>
        </p:txBody>
      </p:sp>
      <p:sp>
        <p:nvSpPr>
          <p:cNvPr id="3" name="タイトル 1"/>
          <p:cNvSpPr txBox="1">
            <a:spLocks/>
          </p:cNvSpPr>
          <p:nvPr/>
        </p:nvSpPr>
        <p:spPr>
          <a:xfrm>
            <a:off x="0" y="2542397"/>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solidFill>
                <a:prstClr val="black">
                  <a:lumMod val="85000"/>
                  <a:lumOff val="15000"/>
                </a:prstClr>
              </a:solidFill>
            </a:endParaRP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6" name="タイトル 1"/>
          <p:cNvSpPr txBox="1">
            <a:spLocks/>
          </p:cNvSpPr>
          <p:nvPr/>
        </p:nvSpPr>
        <p:spPr>
          <a:xfrm>
            <a:off x="1106999" y="2794872"/>
            <a:ext cx="6673422" cy="497461"/>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・それぞれでアンケートの実施と集約</a:t>
            </a:r>
          </a:p>
        </p:txBody>
      </p:sp>
      <p:sp>
        <p:nvSpPr>
          <p:cNvPr id="22" name="円/楕円 21"/>
          <p:cNvSpPr/>
          <p:nvPr/>
        </p:nvSpPr>
        <p:spPr>
          <a:xfrm>
            <a:off x="804857" y="1741020"/>
            <a:ext cx="2011865" cy="91252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教頭会</a:t>
            </a:r>
          </a:p>
        </p:txBody>
      </p:sp>
      <p:sp>
        <p:nvSpPr>
          <p:cNvPr id="23" name="円/楕円 22"/>
          <p:cNvSpPr/>
          <p:nvPr/>
        </p:nvSpPr>
        <p:spPr>
          <a:xfrm>
            <a:off x="2905993" y="1741020"/>
            <a:ext cx="2448184" cy="91252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事務職員</a:t>
            </a:r>
          </a:p>
        </p:txBody>
      </p:sp>
      <p:sp>
        <p:nvSpPr>
          <p:cNvPr id="24" name="タイトル 1"/>
          <p:cNvSpPr txBox="1">
            <a:spLocks/>
          </p:cNvSpPr>
          <p:nvPr/>
        </p:nvSpPr>
        <p:spPr>
          <a:xfrm>
            <a:off x="1606873" y="3756569"/>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⇒共同実施として実現可能なものは何か</a:t>
            </a:r>
          </a:p>
        </p:txBody>
      </p:sp>
      <p:sp>
        <p:nvSpPr>
          <p:cNvPr id="4" name="スライド番号プレースホルダー 3"/>
          <p:cNvSpPr>
            <a:spLocks noGrp="1"/>
          </p:cNvSpPr>
          <p:nvPr>
            <p:ph type="sldNum" sz="quarter" idx="12"/>
          </p:nvPr>
        </p:nvSpPr>
        <p:spPr/>
        <p:txBody>
          <a:bodyPr/>
          <a:lstStyle/>
          <a:p>
            <a:fld id="{A14CBC54-6846-4FAF-85FD-96EC35F5BDF9}" type="slidenum">
              <a:rPr kumimoji="1" lang="ja-JP" altLang="en-US" smtClean="0"/>
              <a:t>16</a:t>
            </a:fld>
            <a:endParaRPr kumimoji="1" lang="ja-JP" altLang="en-US"/>
          </a:p>
        </p:txBody>
      </p:sp>
      <p:sp>
        <p:nvSpPr>
          <p:cNvPr id="19" name="タイトル 1"/>
          <p:cNvSpPr txBox="1">
            <a:spLocks/>
          </p:cNvSpPr>
          <p:nvPr/>
        </p:nvSpPr>
        <p:spPr>
          <a:xfrm>
            <a:off x="453856" y="248541"/>
            <a:ext cx="1633736"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新組織</a:t>
            </a:r>
          </a:p>
        </p:txBody>
      </p:sp>
      <p:sp>
        <p:nvSpPr>
          <p:cNvPr id="20" name="タイトル 1">
            <a:extLst>
              <a:ext uri="{FF2B5EF4-FFF2-40B4-BE49-F238E27FC236}">
                <a16:creationId xmlns:a16="http://schemas.microsoft.com/office/drawing/2014/main" id="{4E21779D-B5B2-41BD-8724-849307468FFC}"/>
              </a:ext>
            </a:extLst>
          </p:cNvPr>
          <p:cNvSpPr txBox="1">
            <a:spLocks/>
          </p:cNvSpPr>
          <p:nvPr/>
        </p:nvSpPr>
        <p:spPr>
          <a:xfrm>
            <a:off x="2087592" y="260147"/>
            <a:ext cx="6710967"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30</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年度　業務検討委員会</a:t>
            </a:r>
          </a:p>
        </p:txBody>
      </p:sp>
      <p:sp>
        <p:nvSpPr>
          <p:cNvPr id="13" name="タイトル 1"/>
          <p:cNvSpPr txBox="1">
            <a:spLocks/>
          </p:cNvSpPr>
          <p:nvPr/>
        </p:nvSpPr>
        <p:spPr>
          <a:xfrm>
            <a:off x="1582053" y="4470568"/>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⇒どうすれば実現可能か</a:t>
            </a:r>
          </a:p>
        </p:txBody>
      </p:sp>
    </p:spTree>
    <p:extLst>
      <p:ext uri="{BB962C8B-B14F-4D97-AF65-F5344CB8AC3E}">
        <p14:creationId xmlns:p14="http://schemas.microsoft.com/office/powerpoint/2010/main" val="3113902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7651" y="955738"/>
            <a:ext cx="4535786" cy="752422"/>
          </a:xfrm>
        </p:spPr>
        <p:txBody>
          <a:bodyPr>
            <a:noAutofit/>
          </a:bodyPr>
          <a:lstStyle/>
          <a:p>
            <a:r>
              <a:rPr kumimoji="1" lang="en-US" altLang="ja-JP" sz="4000" b="1" dirty="0">
                <a:latin typeface="HG丸ｺﾞｼｯｸM-PRO" panose="020F0600000000000000" pitchFamily="50" charset="-128"/>
                <a:ea typeface="HG丸ｺﾞｼｯｸM-PRO" panose="020F0600000000000000" pitchFamily="50" charset="-128"/>
              </a:rPr>
              <a:t>〈</a:t>
            </a:r>
            <a:r>
              <a:rPr lang="ja-JP" altLang="en-US" sz="4000" b="1" dirty="0">
                <a:latin typeface="HG丸ｺﾞｼｯｸM-PRO" panose="020F0600000000000000" pitchFamily="50" charset="-128"/>
                <a:ea typeface="HG丸ｺﾞｼｯｸM-PRO" panose="020F0600000000000000" pitchFamily="50" charset="-128"/>
              </a:rPr>
              <a:t> 平行して</a:t>
            </a:r>
            <a:r>
              <a:rPr kumimoji="1" lang="ja-JP" altLang="en-US" sz="4000" b="1" dirty="0">
                <a:latin typeface="HG丸ｺﾞｼｯｸM-PRO" panose="020F0600000000000000" pitchFamily="50" charset="-128"/>
                <a:ea typeface="HG丸ｺﾞｼｯｸM-PRO" panose="020F0600000000000000" pitchFamily="50" charset="-128"/>
              </a:rPr>
              <a:t> </a:t>
            </a:r>
            <a:r>
              <a:rPr lang="en-US" altLang="ja-JP" sz="4000" b="1" dirty="0">
                <a:latin typeface="HG丸ｺﾞｼｯｸM-PRO" panose="020F0600000000000000" pitchFamily="50" charset="-128"/>
                <a:ea typeface="HG丸ｺﾞｼｯｸM-PRO" panose="020F0600000000000000" pitchFamily="50" charset="-128"/>
              </a:rPr>
              <a:t>〉</a:t>
            </a:r>
            <a:endParaRPr kumimoji="1" lang="ja-JP" altLang="en-US" sz="4000" b="1" dirty="0">
              <a:latin typeface="HG丸ｺﾞｼｯｸM-PRO" panose="020F0600000000000000" pitchFamily="50" charset="-128"/>
              <a:ea typeface="HG丸ｺﾞｼｯｸM-PRO" panose="020F0600000000000000" pitchFamily="50" charset="-128"/>
            </a:endParaRPr>
          </a:p>
        </p:txBody>
      </p:sp>
      <p:sp>
        <p:nvSpPr>
          <p:cNvPr id="3" name="タイトル 1"/>
          <p:cNvSpPr txBox="1">
            <a:spLocks/>
          </p:cNvSpPr>
          <p:nvPr/>
        </p:nvSpPr>
        <p:spPr>
          <a:xfrm>
            <a:off x="0" y="2542397"/>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solidFill>
                <a:prstClr val="black">
                  <a:lumMod val="85000"/>
                  <a:lumOff val="15000"/>
                </a:prstClr>
              </a:solidFill>
            </a:endParaRP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6" name="タイトル 1"/>
          <p:cNvSpPr txBox="1">
            <a:spLocks/>
          </p:cNvSpPr>
          <p:nvPr/>
        </p:nvSpPr>
        <p:spPr>
          <a:xfrm>
            <a:off x="1037593" y="1774241"/>
            <a:ext cx="5557961" cy="497461"/>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すぐに取り組めそうなこと</a:t>
            </a:r>
          </a:p>
        </p:txBody>
      </p:sp>
      <p:sp>
        <p:nvSpPr>
          <p:cNvPr id="18" name="タイトル 1"/>
          <p:cNvSpPr txBox="1">
            <a:spLocks/>
          </p:cNvSpPr>
          <p:nvPr/>
        </p:nvSpPr>
        <p:spPr>
          <a:xfrm>
            <a:off x="1520304" y="4071641"/>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・私有車公務使用承認簿の電子化</a:t>
            </a:r>
          </a:p>
        </p:txBody>
      </p:sp>
      <p:sp>
        <p:nvSpPr>
          <p:cNvPr id="4" name="スライド番号プレースホルダー 3"/>
          <p:cNvSpPr>
            <a:spLocks noGrp="1"/>
          </p:cNvSpPr>
          <p:nvPr>
            <p:ph type="sldNum" sz="quarter" idx="12"/>
          </p:nvPr>
        </p:nvSpPr>
        <p:spPr/>
        <p:txBody>
          <a:bodyPr/>
          <a:lstStyle/>
          <a:p>
            <a:fld id="{A14CBC54-6846-4FAF-85FD-96EC35F5BDF9}" type="slidenum">
              <a:rPr kumimoji="1" lang="ja-JP" altLang="en-US" smtClean="0"/>
              <a:t>17</a:t>
            </a:fld>
            <a:endParaRPr kumimoji="1" lang="ja-JP" altLang="en-US"/>
          </a:p>
        </p:txBody>
      </p:sp>
      <p:sp>
        <p:nvSpPr>
          <p:cNvPr id="19" name="タイトル 1"/>
          <p:cNvSpPr txBox="1">
            <a:spLocks/>
          </p:cNvSpPr>
          <p:nvPr/>
        </p:nvSpPr>
        <p:spPr>
          <a:xfrm>
            <a:off x="453856" y="248541"/>
            <a:ext cx="1633736"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新組織</a:t>
            </a:r>
          </a:p>
        </p:txBody>
      </p:sp>
      <p:sp>
        <p:nvSpPr>
          <p:cNvPr id="20" name="タイトル 1">
            <a:extLst>
              <a:ext uri="{FF2B5EF4-FFF2-40B4-BE49-F238E27FC236}">
                <a16:creationId xmlns:a16="http://schemas.microsoft.com/office/drawing/2014/main" id="{4E21779D-B5B2-41BD-8724-849307468FFC}"/>
              </a:ext>
            </a:extLst>
          </p:cNvPr>
          <p:cNvSpPr txBox="1">
            <a:spLocks/>
          </p:cNvSpPr>
          <p:nvPr/>
        </p:nvSpPr>
        <p:spPr>
          <a:xfrm>
            <a:off x="2087592" y="260147"/>
            <a:ext cx="6710967"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業務検討委員会発足</a:t>
            </a:r>
          </a:p>
        </p:txBody>
      </p:sp>
      <p:sp>
        <p:nvSpPr>
          <p:cNvPr id="15" name="タイトル 1"/>
          <p:cNvSpPr txBox="1">
            <a:spLocks/>
          </p:cNvSpPr>
          <p:nvPr/>
        </p:nvSpPr>
        <p:spPr>
          <a:xfrm>
            <a:off x="1520304" y="2444868"/>
            <a:ext cx="3773592" cy="497461"/>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・出勤簿の集計欄</a:t>
            </a:r>
          </a:p>
        </p:txBody>
      </p:sp>
      <p:sp>
        <p:nvSpPr>
          <p:cNvPr id="17" name="タイトル 1"/>
          <p:cNvSpPr txBox="1">
            <a:spLocks/>
          </p:cNvSpPr>
          <p:nvPr/>
        </p:nvSpPr>
        <p:spPr>
          <a:xfrm>
            <a:off x="1520304" y="3039858"/>
            <a:ext cx="5075250" cy="497461"/>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　⇒おもての小計欄の削除</a:t>
            </a:r>
          </a:p>
        </p:txBody>
      </p:sp>
    </p:spTree>
    <p:extLst>
      <p:ext uri="{BB962C8B-B14F-4D97-AF65-F5344CB8AC3E}">
        <p14:creationId xmlns:p14="http://schemas.microsoft.com/office/powerpoint/2010/main" val="2050370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13216" y="1178644"/>
            <a:ext cx="6918384" cy="752422"/>
          </a:xfrm>
        </p:spPr>
        <p:txBody>
          <a:bodyPr>
            <a:noAutofit/>
          </a:bodyPr>
          <a:lstStyle/>
          <a:p>
            <a:r>
              <a:rPr kumimoji="1" lang="en-US" altLang="ja-JP" sz="4000" b="1" dirty="0">
                <a:latin typeface="HG丸ｺﾞｼｯｸM-PRO" panose="020F0600000000000000" pitchFamily="50" charset="-128"/>
                <a:ea typeface="HG丸ｺﾞｼｯｸM-PRO" panose="020F0600000000000000" pitchFamily="50" charset="-128"/>
              </a:rPr>
              <a:t>〈</a:t>
            </a:r>
            <a:r>
              <a:rPr lang="ja-JP" altLang="en-US" sz="4000" b="1" dirty="0">
                <a:latin typeface="HG丸ｺﾞｼｯｸM-PRO" panose="020F0600000000000000" pitchFamily="50" charset="-128"/>
                <a:ea typeface="HG丸ｺﾞｼｯｸM-PRO" panose="020F0600000000000000" pitchFamily="50" charset="-128"/>
              </a:rPr>
              <a:t>会計システムの市内統一</a:t>
            </a:r>
            <a:r>
              <a:rPr lang="en-US" altLang="ja-JP" sz="4000" b="1" dirty="0">
                <a:latin typeface="HG丸ｺﾞｼｯｸM-PRO" panose="020F0600000000000000" pitchFamily="50" charset="-128"/>
                <a:ea typeface="HG丸ｺﾞｼｯｸM-PRO" panose="020F0600000000000000" pitchFamily="50" charset="-128"/>
              </a:rPr>
              <a:t>〉</a:t>
            </a:r>
            <a:endParaRPr kumimoji="1" lang="ja-JP" altLang="en-US" sz="4000" b="1" dirty="0">
              <a:latin typeface="HG丸ｺﾞｼｯｸM-PRO" panose="020F0600000000000000" pitchFamily="50" charset="-128"/>
              <a:ea typeface="HG丸ｺﾞｼｯｸM-PRO" panose="020F0600000000000000" pitchFamily="50" charset="-128"/>
            </a:endParaRPr>
          </a:p>
        </p:txBody>
      </p:sp>
      <p:sp>
        <p:nvSpPr>
          <p:cNvPr id="3" name="タイトル 1"/>
          <p:cNvSpPr txBox="1">
            <a:spLocks/>
          </p:cNvSpPr>
          <p:nvPr/>
        </p:nvSpPr>
        <p:spPr>
          <a:xfrm>
            <a:off x="0" y="2542397"/>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solidFill>
                <a:prstClr val="black">
                  <a:lumMod val="85000"/>
                  <a:lumOff val="15000"/>
                </a:prstClr>
              </a:solidFill>
            </a:endParaRP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6" name="タイトル 1"/>
          <p:cNvSpPr txBox="1">
            <a:spLocks/>
          </p:cNvSpPr>
          <p:nvPr/>
        </p:nvSpPr>
        <p:spPr>
          <a:xfrm>
            <a:off x="1473639" y="5024923"/>
            <a:ext cx="5557961" cy="497461"/>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・会計システムの開発</a:t>
            </a:r>
          </a:p>
        </p:txBody>
      </p:sp>
      <p:sp>
        <p:nvSpPr>
          <p:cNvPr id="18" name="タイトル 1"/>
          <p:cNvSpPr txBox="1">
            <a:spLocks/>
          </p:cNvSpPr>
          <p:nvPr/>
        </p:nvSpPr>
        <p:spPr>
          <a:xfrm>
            <a:off x="1473639" y="5681292"/>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・会計のルール作り</a:t>
            </a:r>
          </a:p>
        </p:txBody>
      </p:sp>
      <p:sp>
        <p:nvSpPr>
          <p:cNvPr id="4" name="スライド番号プレースホルダー 3"/>
          <p:cNvSpPr>
            <a:spLocks noGrp="1"/>
          </p:cNvSpPr>
          <p:nvPr>
            <p:ph type="sldNum" sz="quarter" idx="12"/>
          </p:nvPr>
        </p:nvSpPr>
        <p:spPr/>
        <p:txBody>
          <a:bodyPr/>
          <a:lstStyle/>
          <a:p>
            <a:fld id="{A14CBC54-6846-4FAF-85FD-96EC35F5BDF9}" type="slidenum">
              <a:rPr kumimoji="1" lang="ja-JP" altLang="en-US" smtClean="0"/>
              <a:t>18</a:t>
            </a:fld>
            <a:endParaRPr kumimoji="1" lang="ja-JP" altLang="en-US"/>
          </a:p>
        </p:txBody>
      </p:sp>
      <p:sp>
        <p:nvSpPr>
          <p:cNvPr id="19" name="タイトル 1"/>
          <p:cNvSpPr txBox="1">
            <a:spLocks/>
          </p:cNvSpPr>
          <p:nvPr/>
        </p:nvSpPr>
        <p:spPr>
          <a:xfrm>
            <a:off x="453856" y="248541"/>
            <a:ext cx="1633736"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現在</a:t>
            </a:r>
          </a:p>
        </p:txBody>
      </p:sp>
      <p:sp>
        <p:nvSpPr>
          <p:cNvPr id="20" name="タイトル 1">
            <a:extLst>
              <a:ext uri="{FF2B5EF4-FFF2-40B4-BE49-F238E27FC236}">
                <a16:creationId xmlns:a16="http://schemas.microsoft.com/office/drawing/2014/main" id="{4E21779D-B5B2-41BD-8724-849307468FFC}"/>
              </a:ext>
            </a:extLst>
          </p:cNvPr>
          <p:cNvSpPr txBox="1">
            <a:spLocks/>
          </p:cNvSpPr>
          <p:nvPr/>
        </p:nvSpPr>
        <p:spPr>
          <a:xfrm>
            <a:off x="2087592" y="260147"/>
            <a:ext cx="6710967"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令和元年度　業務検討委員会</a:t>
            </a:r>
          </a:p>
        </p:txBody>
      </p:sp>
      <p:sp>
        <p:nvSpPr>
          <p:cNvPr id="12" name="円/楕円 22">
            <a:extLst>
              <a:ext uri="{FF2B5EF4-FFF2-40B4-BE49-F238E27FC236}">
                <a16:creationId xmlns:a16="http://schemas.microsoft.com/office/drawing/2014/main" id="{DE2CD0FC-3309-477A-9BF8-50BA47342A6F}"/>
              </a:ext>
            </a:extLst>
          </p:cNvPr>
          <p:cNvSpPr/>
          <p:nvPr/>
        </p:nvSpPr>
        <p:spPr>
          <a:xfrm>
            <a:off x="890835" y="3957329"/>
            <a:ext cx="2448184" cy="91252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事務職員</a:t>
            </a:r>
          </a:p>
        </p:txBody>
      </p:sp>
      <p:sp>
        <p:nvSpPr>
          <p:cNvPr id="13" name="円/楕円 21">
            <a:extLst>
              <a:ext uri="{FF2B5EF4-FFF2-40B4-BE49-F238E27FC236}">
                <a16:creationId xmlns:a16="http://schemas.microsoft.com/office/drawing/2014/main" id="{C9200A6F-4B1A-4821-890B-D967E0AA97C0}"/>
              </a:ext>
            </a:extLst>
          </p:cNvPr>
          <p:cNvSpPr/>
          <p:nvPr/>
        </p:nvSpPr>
        <p:spPr>
          <a:xfrm>
            <a:off x="2907115" y="2086134"/>
            <a:ext cx="2011865" cy="91252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教頭会</a:t>
            </a:r>
          </a:p>
        </p:txBody>
      </p:sp>
      <p:sp>
        <p:nvSpPr>
          <p:cNvPr id="14" name="円/楕円 21">
            <a:extLst>
              <a:ext uri="{FF2B5EF4-FFF2-40B4-BE49-F238E27FC236}">
                <a16:creationId xmlns:a16="http://schemas.microsoft.com/office/drawing/2014/main" id="{DC6CE7A0-EFD7-42FE-B157-DB1C859CBFD5}"/>
              </a:ext>
            </a:extLst>
          </p:cNvPr>
          <p:cNvSpPr/>
          <p:nvPr/>
        </p:nvSpPr>
        <p:spPr>
          <a:xfrm>
            <a:off x="890835" y="2095655"/>
            <a:ext cx="2011865" cy="91252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校長会</a:t>
            </a:r>
          </a:p>
        </p:txBody>
      </p:sp>
      <p:sp>
        <p:nvSpPr>
          <p:cNvPr id="21" name="タイトル 1">
            <a:extLst>
              <a:ext uri="{FF2B5EF4-FFF2-40B4-BE49-F238E27FC236}">
                <a16:creationId xmlns:a16="http://schemas.microsoft.com/office/drawing/2014/main" id="{40270581-C85A-4065-9727-54F28D39C19C}"/>
              </a:ext>
            </a:extLst>
          </p:cNvPr>
          <p:cNvSpPr txBox="1">
            <a:spLocks/>
          </p:cNvSpPr>
          <p:nvPr/>
        </p:nvSpPr>
        <p:spPr>
          <a:xfrm>
            <a:off x="1473639" y="3107442"/>
            <a:ext cx="5557961" cy="497461"/>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・モニター実施についての説明</a:t>
            </a:r>
          </a:p>
        </p:txBody>
      </p:sp>
    </p:spTree>
    <p:extLst>
      <p:ext uri="{BB962C8B-B14F-4D97-AF65-F5344CB8AC3E}">
        <p14:creationId xmlns:p14="http://schemas.microsoft.com/office/powerpoint/2010/main" val="1287470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円/楕円 1"/>
          <p:cNvSpPr/>
          <p:nvPr/>
        </p:nvSpPr>
        <p:spPr>
          <a:xfrm>
            <a:off x="1769855" y="1839509"/>
            <a:ext cx="5481707" cy="3911039"/>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solidFill>
                  <a:schemeClr val="tx1"/>
                </a:solidFill>
                <a:latin typeface="HG丸ｺﾞｼｯｸM-PRO" panose="020F0600000000000000" pitchFamily="50" charset="-128"/>
                <a:ea typeface="HG丸ｺﾞｼｯｸM-PRO" panose="020F0600000000000000" pitchFamily="50" charset="-128"/>
              </a:rPr>
              <a:t>連 携</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まとめ</a:t>
            </a:r>
          </a:p>
        </p:txBody>
      </p:sp>
      <p:sp>
        <p:nvSpPr>
          <p:cNvPr id="5" name="円/楕円 4"/>
          <p:cNvSpPr/>
          <p:nvPr/>
        </p:nvSpPr>
        <p:spPr>
          <a:xfrm>
            <a:off x="6171885" y="2453703"/>
            <a:ext cx="2223970" cy="130952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教頭会</a:t>
            </a:r>
          </a:p>
        </p:txBody>
      </p:sp>
      <p:sp>
        <p:nvSpPr>
          <p:cNvPr id="6" name="円/楕円 5"/>
          <p:cNvSpPr/>
          <p:nvPr/>
        </p:nvSpPr>
        <p:spPr>
          <a:xfrm>
            <a:off x="3363729" y="1187064"/>
            <a:ext cx="2190699" cy="1304890"/>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市教委</a:t>
            </a:r>
          </a:p>
        </p:txBody>
      </p:sp>
      <p:sp>
        <p:nvSpPr>
          <p:cNvPr id="7" name="円/楕円 6"/>
          <p:cNvSpPr/>
          <p:nvPr/>
        </p:nvSpPr>
        <p:spPr>
          <a:xfrm>
            <a:off x="3341293" y="5102405"/>
            <a:ext cx="2370680" cy="127246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事務職員</a:t>
            </a:r>
          </a:p>
        </p:txBody>
      </p:sp>
      <p:sp>
        <p:nvSpPr>
          <p:cNvPr id="8" name="円/楕円 7"/>
          <p:cNvSpPr/>
          <p:nvPr/>
        </p:nvSpPr>
        <p:spPr>
          <a:xfrm>
            <a:off x="906219" y="4241204"/>
            <a:ext cx="2031925" cy="1295434"/>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教職員</a:t>
            </a:r>
          </a:p>
        </p:txBody>
      </p:sp>
      <p:sp>
        <p:nvSpPr>
          <p:cNvPr id="9" name="円/楕円 8"/>
          <p:cNvSpPr/>
          <p:nvPr/>
        </p:nvSpPr>
        <p:spPr>
          <a:xfrm>
            <a:off x="819282" y="2357366"/>
            <a:ext cx="2118862" cy="129101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校長会</a:t>
            </a:r>
          </a:p>
        </p:txBody>
      </p:sp>
      <p:sp>
        <p:nvSpPr>
          <p:cNvPr id="12" name="円/楕円 11"/>
          <p:cNvSpPr/>
          <p:nvPr/>
        </p:nvSpPr>
        <p:spPr>
          <a:xfrm>
            <a:off x="6000775" y="4247207"/>
            <a:ext cx="2395080" cy="1243530"/>
          </a:xfrm>
          <a:prstGeom prst="ellipse">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教務主任</a:t>
            </a:r>
          </a:p>
        </p:txBody>
      </p:sp>
      <p:sp>
        <p:nvSpPr>
          <p:cNvPr id="3" name="スライド番号プレースホルダー 2"/>
          <p:cNvSpPr>
            <a:spLocks noGrp="1"/>
          </p:cNvSpPr>
          <p:nvPr>
            <p:ph type="sldNum" sz="quarter" idx="12"/>
          </p:nvPr>
        </p:nvSpPr>
        <p:spPr/>
        <p:txBody>
          <a:bodyPr/>
          <a:lstStyle/>
          <a:p>
            <a:fld id="{A14CBC54-6846-4FAF-85FD-96EC35F5BDF9}" type="slidenum">
              <a:rPr kumimoji="1" lang="ja-JP" altLang="en-US" smtClean="0"/>
              <a:t>19</a:t>
            </a:fld>
            <a:endParaRPr kumimoji="1" lang="ja-JP" altLang="en-US"/>
          </a:p>
        </p:txBody>
      </p:sp>
    </p:spTree>
    <p:extLst>
      <p:ext uri="{BB962C8B-B14F-4D97-AF65-F5344CB8AC3E}">
        <p14:creationId xmlns:p14="http://schemas.microsoft.com/office/powerpoint/2010/main" val="4030433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福井市の共同実施について</a:t>
            </a:r>
          </a:p>
        </p:txBody>
      </p:sp>
      <p:pic>
        <p:nvPicPr>
          <p:cNvPr id="4" name="図 3"/>
          <p:cNvPicPr>
            <a:picLocks noChangeAspect="1"/>
          </p:cNvPicPr>
          <p:nvPr/>
        </p:nvPicPr>
        <p:blipFill rotWithShape="1">
          <a:blip r:embed="rId3"/>
          <a:srcRect l="27777" t="17313" r="26067" b="7250"/>
          <a:stretch/>
        </p:blipFill>
        <p:spPr>
          <a:xfrm>
            <a:off x="1599287" y="1064650"/>
            <a:ext cx="6304723" cy="5793350"/>
          </a:xfrm>
          <a:prstGeom prst="rect">
            <a:avLst/>
          </a:prstGeom>
        </p:spPr>
      </p:pic>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2</a:t>
            </a:fld>
            <a:endParaRPr kumimoji="1" lang="ja-JP" altLang="en-US"/>
          </a:p>
        </p:txBody>
      </p:sp>
      <p:sp>
        <p:nvSpPr>
          <p:cNvPr id="5" name="四角形: 角を丸くする 4">
            <a:extLst>
              <a:ext uri="{FF2B5EF4-FFF2-40B4-BE49-F238E27FC236}">
                <a16:creationId xmlns:a16="http://schemas.microsoft.com/office/drawing/2014/main" id="{7FE934EC-5030-462A-B619-D28AB85D4AF2}"/>
              </a:ext>
            </a:extLst>
          </p:cNvPr>
          <p:cNvSpPr/>
          <p:nvPr/>
        </p:nvSpPr>
        <p:spPr>
          <a:xfrm>
            <a:off x="4433976" y="2035834"/>
            <a:ext cx="1673525" cy="53483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58841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32" presetClass="emph" presetSubtype="0" fill="hold" grpId="2" nodeType="afterEffect">
                                  <p:stCondLst>
                                    <p:cond delay="0"/>
                                  </p:stCondLst>
                                  <p:childTnLst>
                                    <p:animRot by="120000">
                                      <p:cBhvr>
                                        <p:cTn id="9" dur="250" fill="hold">
                                          <p:stCondLst>
                                            <p:cond delay="0"/>
                                          </p:stCondLst>
                                        </p:cTn>
                                        <p:tgtEl>
                                          <p:spTgt spid="5"/>
                                        </p:tgtEl>
                                        <p:attrNameLst>
                                          <p:attrName>r</p:attrName>
                                        </p:attrNameLst>
                                      </p:cBhvr>
                                    </p:animRot>
                                    <p:animRot by="-240000">
                                      <p:cBhvr>
                                        <p:cTn id="10" dur="500" fill="hold">
                                          <p:stCondLst>
                                            <p:cond delay="500"/>
                                          </p:stCondLst>
                                        </p:cTn>
                                        <p:tgtEl>
                                          <p:spTgt spid="5"/>
                                        </p:tgtEl>
                                        <p:attrNameLst>
                                          <p:attrName>r</p:attrName>
                                        </p:attrNameLst>
                                      </p:cBhvr>
                                    </p:animRot>
                                    <p:animRot by="240000">
                                      <p:cBhvr>
                                        <p:cTn id="11" dur="500" fill="hold">
                                          <p:stCondLst>
                                            <p:cond delay="1000"/>
                                          </p:stCondLst>
                                        </p:cTn>
                                        <p:tgtEl>
                                          <p:spTgt spid="5"/>
                                        </p:tgtEl>
                                        <p:attrNameLst>
                                          <p:attrName>r</p:attrName>
                                        </p:attrNameLst>
                                      </p:cBhvr>
                                    </p:animRot>
                                    <p:animRot by="-240000">
                                      <p:cBhvr>
                                        <p:cTn id="12" dur="500" fill="hold">
                                          <p:stCondLst>
                                            <p:cond delay="1500"/>
                                          </p:stCondLst>
                                        </p:cTn>
                                        <p:tgtEl>
                                          <p:spTgt spid="5"/>
                                        </p:tgtEl>
                                        <p:attrNameLst>
                                          <p:attrName>r</p:attrName>
                                        </p:attrNameLst>
                                      </p:cBhvr>
                                    </p:animRot>
                                    <p:animRot by="120000">
                                      <p:cBhvr>
                                        <p:cTn id="13" dur="500" fill="hold">
                                          <p:stCondLst>
                                            <p:cond delay="20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2"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629514" y="1655322"/>
            <a:ext cx="6589200" cy="703947"/>
          </a:xfrm>
        </p:spPr>
        <p:txBody>
          <a:bodyPr>
            <a:normAutofit/>
          </a:bodyPr>
          <a:lstStyle/>
          <a:p>
            <a:r>
              <a:rPr kumimoji="1" lang="ja-JP" altLang="en-US" b="1" dirty="0">
                <a:latin typeface="HG丸ｺﾞｼｯｸM-PRO" panose="020F0600000000000000" pitchFamily="50" charset="-128"/>
                <a:ea typeface="HG丸ｺﾞｼｯｸM-PRO" panose="020F0600000000000000" pitchFamily="50" charset="-128"/>
              </a:rPr>
              <a:t>事務負担軽減について意見交換</a:t>
            </a:r>
          </a:p>
        </p:txBody>
      </p:sp>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sp>
        <p:nvSpPr>
          <p:cNvPr id="4" name="円/楕円 3"/>
          <p:cNvSpPr/>
          <p:nvPr/>
        </p:nvSpPr>
        <p:spPr>
          <a:xfrm>
            <a:off x="831760" y="2528999"/>
            <a:ext cx="2797323" cy="126343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rPr>
              <a:t>学校日誌</a:t>
            </a:r>
          </a:p>
        </p:txBody>
      </p:sp>
      <p:sp>
        <p:nvSpPr>
          <p:cNvPr id="5" name="円/楕円 4"/>
          <p:cNvSpPr/>
          <p:nvPr/>
        </p:nvSpPr>
        <p:spPr>
          <a:xfrm>
            <a:off x="3081700" y="3705482"/>
            <a:ext cx="5566157" cy="1057705"/>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rPr>
              <a:t>私有車公務使用承認簿</a:t>
            </a:r>
          </a:p>
        </p:txBody>
      </p:sp>
      <p:sp>
        <p:nvSpPr>
          <p:cNvPr id="6" name="タイトル 1"/>
          <p:cNvSpPr txBox="1">
            <a:spLocks/>
          </p:cNvSpPr>
          <p:nvPr/>
        </p:nvSpPr>
        <p:spPr>
          <a:xfrm>
            <a:off x="199714" y="1229491"/>
            <a:ext cx="7089944" cy="497125"/>
          </a:xfrm>
          <a:prstGeom prst="rect">
            <a:avLst/>
          </a:prstGeom>
        </p:spPr>
        <p:txBody>
          <a:bodyPr vert="horz" lIns="91440" tIns="45720" rIns="91440" bIns="45720" rtlCol="0" anchor="t">
            <a:normAutofit fontScale="70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latin typeface="HG丸ｺﾞｼｯｸM-PRO" panose="020F0600000000000000" pitchFamily="50" charset="-128"/>
                <a:ea typeface="HG丸ｺﾞｼｯｸM-PRO" panose="020F0600000000000000" pitchFamily="50" charset="-128"/>
              </a:rPr>
              <a:t>平成</a:t>
            </a:r>
            <a:r>
              <a:rPr lang="en-US" altLang="ja-JP" dirty="0">
                <a:latin typeface="HG丸ｺﾞｼｯｸM-PRO" panose="020F0600000000000000" pitchFamily="50" charset="-128"/>
                <a:ea typeface="HG丸ｺﾞｼｯｸM-PRO" panose="020F0600000000000000" pitchFamily="50" charset="-128"/>
              </a:rPr>
              <a:t>27</a:t>
            </a:r>
            <a:r>
              <a:rPr lang="ja-JP" altLang="en-US" dirty="0">
                <a:latin typeface="HG丸ｺﾞｼｯｸM-PRO" panose="020F0600000000000000" pitchFamily="50" charset="-128"/>
                <a:ea typeface="HG丸ｺﾞｼｯｸM-PRO" panose="020F0600000000000000" pitchFamily="50" charset="-128"/>
              </a:rPr>
              <a:t>年</a:t>
            </a:r>
            <a:r>
              <a:rPr lang="en-US" altLang="ja-JP" dirty="0">
                <a:latin typeface="HG丸ｺﾞｼｯｸM-PRO" panose="020F0600000000000000" pitchFamily="50" charset="-128"/>
                <a:ea typeface="HG丸ｺﾞｼｯｸM-PRO" panose="020F0600000000000000" pitchFamily="50" charset="-128"/>
              </a:rPr>
              <a:t>12</a:t>
            </a:r>
            <a:r>
              <a:rPr lang="ja-JP" altLang="en-US" dirty="0">
                <a:latin typeface="HG丸ｺﾞｼｯｸM-PRO" panose="020F0600000000000000" pitchFamily="50" charset="-128"/>
                <a:ea typeface="HG丸ｺﾞｼｯｸM-PRO" panose="020F0600000000000000" pitchFamily="50" charset="-128"/>
              </a:rPr>
              <a:t>月「教頭･事務職員合同研修会」</a:t>
            </a:r>
          </a:p>
        </p:txBody>
      </p:sp>
      <p:sp>
        <p:nvSpPr>
          <p:cNvPr id="9" name="タイトル 1"/>
          <p:cNvSpPr txBox="1">
            <a:spLocks/>
          </p:cNvSpPr>
          <p:nvPr/>
        </p:nvSpPr>
        <p:spPr>
          <a:xfrm>
            <a:off x="1848148" y="5134303"/>
            <a:ext cx="6150215" cy="908997"/>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4000" dirty="0"/>
              <a:t>電子化できたら・・・</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きっかけは・・・</a:t>
            </a:r>
          </a:p>
        </p:txBody>
      </p:sp>
      <p:sp>
        <p:nvSpPr>
          <p:cNvPr id="7" name="スライド番号プレースホルダー 6"/>
          <p:cNvSpPr>
            <a:spLocks noGrp="1"/>
          </p:cNvSpPr>
          <p:nvPr>
            <p:ph type="sldNum" sz="quarter" idx="12"/>
          </p:nvPr>
        </p:nvSpPr>
        <p:spPr/>
        <p:txBody>
          <a:bodyPr/>
          <a:lstStyle/>
          <a:p>
            <a:fld id="{A14CBC54-6846-4FAF-85FD-96EC35F5BDF9}" type="slidenum">
              <a:rPr kumimoji="1" lang="ja-JP" altLang="en-US" smtClean="0"/>
              <a:t>3</a:t>
            </a:fld>
            <a:endParaRPr kumimoji="1" lang="ja-JP" altLang="en-US"/>
          </a:p>
        </p:txBody>
      </p:sp>
    </p:spTree>
    <p:extLst>
      <p:ext uri="{BB962C8B-B14F-4D97-AF65-F5344CB8AC3E}">
        <p14:creationId xmlns:p14="http://schemas.microsoft.com/office/powerpoint/2010/main" val="2495521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4412" y="1110030"/>
            <a:ext cx="3904416" cy="678157"/>
          </a:xfrm>
        </p:spPr>
        <p:txBody>
          <a:bodyPr>
            <a:noAutofit/>
          </a:bodyPr>
          <a:lstStyle/>
          <a:p>
            <a:r>
              <a:rPr kumimoji="1" lang="en-US" altLang="ja-JP" sz="4000" b="1" dirty="0">
                <a:latin typeface="HG丸ｺﾞｼｯｸM-PRO" panose="020F0600000000000000" pitchFamily="50" charset="-128"/>
                <a:ea typeface="HG丸ｺﾞｼｯｸM-PRO" panose="020F0600000000000000" pitchFamily="50" charset="-128"/>
              </a:rPr>
              <a:t>〈</a:t>
            </a:r>
            <a:r>
              <a:rPr lang="ja-JP" altLang="en-US" sz="4000" b="1" dirty="0">
                <a:latin typeface="HG丸ｺﾞｼｯｸM-PRO" panose="020F0600000000000000" pitchFamily="50" charset="-128"/>
                <a:ea typeface="HG丸ｺﾞｼｯｸM-PRO" panose="020F0600000000000000" pitchFamily="50" charset="-128"/>
              </a:rPr>
              <a:t> </a:t>
            </a:r>
            <a:r>
              <a:rPr kumimoji="1" lang="ja-JP" altLang="en-US" sz="4000" b="1" dirty="0">
                <a:latin typeface="HG丸ｺﾞｼｯｸM-PRO" panose="020F0600000000000000" pitchFamily="50" charset="-128"/>
                <a:ea typeface="HG丸ｺﾞｼｯｸM-PRO" panose="020F0600000000000000" pitchFamily="50" charset="-128"/>
              </a:rPr>
              <a:t>体制作り </a:t>
            </a:r>
            <a:r>
              <a:rPr lang="en-US" altLang="ja-JP" sz="4000" b="1" dirty="0">
                <a:latin typeface="HG丸ｺﾞｼｯｸM-PRO" panose="020F0600000000000000" pitchFamily="50" charset="-128"/>
                <a:ea typeface="HG丸ｺﾞｼｯｸM-PRO" panose="020F0600000000000000" pitchFamily="50" charset="-128"/>
              </a:rPr>
              <a:t>〉</a:t>
            </a:r>
            <a:endParaRPr kumimoji="1" lang="ja-JP" altLang="en-US" sz="4000" b="1" dirty="0">
              <a:latin typeface="HG丸ｺﾞｼｯｸM-PRO" panose="020F0600000000000000" pitchFamily="50" charset="-128"/>
              <a:ea typeface="HG丸ｺﾞｼｯｸM-PRO" panose="020F0600000000000000" pitchFamily="50" charset="-128"/>
            </a:endParaRPr>
          </a:p>
        </p:txBody>
      </p:sp>
      <p:sp>
        <p:nvSpPr>
          <p:cNvPr id="6" name="タイトル 1"/>
          <p:cNvSpPr txBox="1">
            <a:spLocks/>
          </p:cNvSpPr>
          <p:nvPr/>
        </p:nvSpPr>
        <p:spPr>
          <a:xfrm>
            <a:off x="1952314" y="277999"/>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2</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８年度　学校日誌電子化を検討</a:t>
            </a:r>
          </a:p>
        </p:txBody>
      </p:sp>
      <p:sp>
        <p:nvSpPr>
          <p:cNvPr id="9" name="タイトル 1"/>
          <p:cNvSpPr txBox="1">
            <a:spLocks/>
          </p:cNvSpPr>
          <p:nvPr/>
        </p:nvSpPr>
        <p:spPr>
          <a:xfrm>
            <a:off x="453856" y="5680478"/>
            <a:ext cx="6150215" cy="464148"/>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sz="4000" dirty="0">
              <a:solidFill>
                <a:prstClr val="black">
                  <a:lumMod val="85000"/>
                  <a:lumOff val="15000"/>
                </a:prstClr>
              </a:solidFill>
            </a:endParaRP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経過</a:t>
            </a:r>
          </a:p>
        </p:txBody>
      </p:sp>
      <p:sp>
        <p:nvSpPr>
          <p:cNvPr id="12" name="角丸四角形 11"/>
          <p:cNvSpPr/>
          <p:nvPr/>
        </p:nvSpPr>
        <p:spPr>
          <a:xfrm>
            <a:off x="1779920" y="4454108"/>
            <a:ext cx="3902424" cy="951288"/>
          </a:xfrm>
          <a:prstGeom prst="roundRect">
            <a:avLst/>
          </a:prstGeom>
          <a:solidFill>
            <a:schemeClr val="accent1">
              <a:lumMod val="60000"/>
              <a:lumOff val="4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prstClr val="black"/>
                </a:solidFill>
              </a:rPr>
              <a:t>　</a:t>
            </a:r>
            <a:r>
              <a:rPr lang="ja-JP" altLang="en-US" sz="2800" b="1" dirty="0">
                <a:solidFill>
                  <a:prstClr val="black"/>
                </a:solidFill>
              </a:rPr>
              <a:t>学校日誌検討委員</a:t>
            </a:r>
          </a:p>
        </p:txBody>
      </p:sp>
      <p:sp>
        <p:nvSpPr>
          <p:cNvPr id="13" name="角丸四角形 12"/>
          <p:cNvSpPr/>
          <p:nvPr/>
        </p:nvSpPr>
        <p:spPr>
          <a:xfrm>
            <a:off x="1779919" y="2549322"/>
            <a:ext cx="6123109" cy="951288"/>
          </a:xfrm>
          <a:prstGeom prst="roundRect">
            <a:avLst/>
          </a:prstGeom>
          <a:solidFill>
            <a:schemeClr val="accent1">
              <a:lumMod val="60000"/>
              <a:lumOff val="4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prstClr val="black"/>
                </a:solidFill>
              </a:rPr>
              <a:t>　</a:t>
            </a:r>
            <a:r>
              <a:rPr lang="ja-JP" altLang="en-US" sz="2800" b="1" dirty="0">
                <a:solidFill>
                  <a:prstClr val="black"/>
                </a:solidFill>
              </a:rPr>
              <a:t>共同実施推進協議会メンバーから</a:t>
            </a:r>
          </a:p>
        </p:txBody>
      </p:sp>
      <p:sp>
        <p:nvSpPr>
          <p:cNvPr id="10" name="タイトル 1"/>
          <p:cNvSpPr txBox="1">
            <a:spLocks/>
          </p:cNvSpPr>
          <p:nvPr/>
        </p:nvSpPr>
        <p:spPr>
          <a:xfrm>
            <a:off x="1659149" y="3826380"/>
            <a:ext cx="7364081" cy="452284"/>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・推進協議会長、教頭会代表、市町担当</a:t>
            </a:r>
          </a:p>
        </p:txBody>
      </p:sp>
      <p:sp>
        <p:nvSpPr>
          <p:cNvPr id="14" name="タイトル 1"/>
          <p:cNvSpPr txBox="1">
            <a:spLocks/>
          </p:cNvSpPr>
          <p:nvPr/>
        </p:nvSpPr>
        <p:spPr>
          <a:xfrm>
            <a:off x="1779919" y="5680477"/>
            <a:ext cx="4753713" cy="4630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・各グループから</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1</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～２名</a:t>
            </a:r>
          </a:p>
        </p:txBody>
      </p:sp>
      <p:sp>
        <p:nvSpPr>
          <p:cNvPr id="16" name="タイトル 1"/>
          <p:cNvSpPr txBox="1">
            <a:spLocks/>
          </p:cNvSpPr>
          <p:nvPr/>
        </p:nvSpPr>
        <p:spPr>
          <a:xfrm>
            <a:off x="1182772" y="1672145"/>
            <a:ext cx="7398729" cy="752422"/>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4000" b="1" dirty="0">
                <a:latin typeface="HG丸ｺﾞｼｯｸM-PRO" panose="020F0600000000000000" pitchFamily="50" charset="-128"/>
                <a:ea typeface="HG丸ｺﾞｼｯｸM-PRO" panose="020F0600000000000000" pitchFamily="50" charset="-128"/>
              </a:rPr>
              <a:t>グループ連絡会議</a:t>
            </a:r>
            <a:r>
              <a:rPr lang="en-US" altLang="ja-JP" sz="4000" b="1" dirty="0">
                <a:latin typeface="HG丸ｺﾞｼｯｸM-PRO" panose="020F0600000000000000" pitchFamily="50" charset="-128"/>
                <a:ea typeface="HG丸ｺﾞｼｯｸM-PRO" panose="020F0600000000000000" pitchFamily="50" charset="-128"/>
              </a:rPr>
              <a:t>(</a:t>
            </a:r>
            <a:r>
              <a:rPr lang="ja-JP" altLang="en-US" sz="4000" b="1" dirty="0">
                <a:latin typeface="HG丸ｺﾞｼｯｸM-PRO" panose="020F0600000000000000" pitchFamily="50" charset="-128"/>
                <a:ea typeface="HG丸ｺﾞｼｯｸM-PRO" panose="020F0600000000000000" pitchFamily="50" charset="-128"/>
              </a:rPr>
              <a:t>日誌検討会</a:t>
            </a:r>
            <a:r>
              <a:rPr lang="en-US" altLang="ja-JP" sz="4000" b="1" dirty="0">
                <a:latin typeface="HG丸ｺﾞｼｯｸM-PRO" panose="020F0600000000000000" pitchFamily="50" charset="-128"/>
                <a:ea typeface="HG丸ｺﾞｼｯｸM-PRO" panose="020F0600000000000000" pitchFamily="50" charset="-128"/>
              </a:rPr>
              <a:t>)</a:t>
            </a:r>
            <a:endParaRPr lang="ja-JP" altLang="en-US" sz="4000" b="1"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2"/>
          </p:nvPr>
        </p:nvSpPr>
        <p:spPr/>
        <p:txBody>
          <a:bodyPr/>
          <a:lstStyle/>
          <a:p>
            <a:fld id="{A14CBC54-6846-4FAF-85FD-96EC35F5BDF9}" type="slidenum">
              <a:rPr kumimoji="1" lang="ja-JP" altLang="en-US" smtClean="0"/>
              <a:t>4</a:t>
            </a:fld>
            <a:endParaRPr kumimoji="1" lang="ja-JP" altLang="en-US"/>
          </a:p>
        </p:txBody>
      </p:sp>
    </p:spTree>
    <p:extLst>
      <p:ext uri="{BB962C8B-B14F-4D97-AF65-F5344CB8AC3E}">
        <p14:creationId xmlns:p14="http://schemas.microsoft.com/office/powerpoint/2010/main" val="805359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7651" y="955738"/>
            <a:ext cx="4535786" cy="752422"/>
          </a:xfrm>
        </p:spPr>
        <p:txBody>
          <a:bodyPr>
            <a:noAutofit/>
          </a:bodyPr>
          <a:lstStyle/>
          <a:p>
            <a:r>
              <a:rPr kumimoji="1" lang="en-US" altLang="ja-JP" sz="4000" b="1" dirty="0">
                <a:latin typeface="HG丸ｺﾞｼｯｸM-PRO" panose="020F0600000000000000" pitchFamily="50" charset="-128"/>
                <a:ea typeface="HG丸ｺﾞｼｯｸM-PRO" panose="020F0600000000000000" pitchFamily="50" charset="-128"/>
              </a:rPr>
              <a:t>〈</a:t>
            </a:r>
            <a:r>
              <a:rPr lang="ja-JP" altLang="en-US" sz="4000" b="1" dirty="0">
                <a:latin typeface="HG丸ｺﾞｼｯｸM-PRO" panose="020F0600000000000000" pitchFamily="50" charset="-128"/>
                <a:ea typeface="HG丸ｺﾞｼｯｸM-PRO" panose="020F0600000000000000" pitchFamily="50" charset="-128"/>
              </a:rPr>
              <a:t> 進め方</a:t>
            </a:r>
            <a:r>
              <a:rPr kumimoji="1" lang="ja-JP" altLang="en-US" sz="4000" b="1" dirty="0">
                <a:latin typeface="HG丸ｺﾞｼｯｸM-PRO" panose="020F0600000000000000" pitchFamily="50" charset="-128"/>
                <a:ea typeface="HG丸ｺﾞｼｯｸM-PRO" panose="020F0600000000000000" pitchFamily="50" charset="-128"/>
              </a:rPr>
              <a:t> </a:t>
            </a:r>
            <a:r>
              <a:rPr lang="en-US" altLang="ja-JP" sz="4000" b="1" dirty="0">
                <a:latin typeface="HG丸ｺﾞｼｯｸM-PRO" panose="020F0600000000000000" pitchFamily="50" charset="-128"/>
                <a:ea typeface="HG丸ｺﾞｼｯｸM-PRO" panose="020F0600000000000000" pitchFamily="50" charset="-128"/>
              </a:rPr>
              <a:t>〉</a:t>
            </a:r>
            <a:endParaRPr kumimoji="1" lang="ja-JP" altLang="en-US" sz="4000" b="1" dirty="0">
              <a:latin typeface="HG丸ｺﾞｼｯｸM-PRO" panose="020F0600000000000000" pitchFamily="50" charset="-128"/>
              <a:ea typeface="HG丸ｺﾞｼｯｸM-PRO" panose="020F0600000000000000" pitchFamily="50" charset="-128"/>
            </a:endParaRPr>
          </a:p>
        </p:txBody>
      </p:sp>
      <p:sp>
        <p:nvSpPr>
          <p:cNvPr id="3" name="タイトル 1"/>
          <p:cNvSpPr txBox="1">
            <a:spLocks/>
          </p:cNvSpPr>
          <p:nvPr/>
        </p:nvSpPr>
        <p:spPr>
          <a:xfrm>
            <a:off x="0" y="2542397"/>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solidFill>
                <a:prstClr val="black">
                  <a:lumMod val="85000"/>
                  <a:lumOff val="15000"/>
                </a:prstClr>
              </a:solidFill>
            </a:endParaRPr>
          </a:p>
        </p:txBody>
      </p:sp>
      <p:sp>
        <p:nvSpPr>
          <p:cNvPr id="6" name="タイトル 1"/>
          <p:cNvSpPr txBox="1">
            <a:spLocks/>
          </p:cNvSpPr>
          <p:nvPr/>
        </p:nvSpPr>
        <p:spPr>
          <a:xfrm>
            <a:off x="1952314" y="277999"/>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2</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８年度　学校日誌電子化を検討</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経過</a:t>
            </a:r>
          </a:p>
        </p:txBody>
      </p:sp>
      <p:sp>
        <p:nvSpPr>
          <p:cNvPr id="14" name="タイトル 1"/>
          <p:cNvSpPr txBox="1">
            <a:spLocks/>
          </p:cNvSpPr>
          <p:nvPr/>
        </p:nvSpPr>
        <p:spPr>
          <a:xfrm>
            <a:off x="1037593" y="3181086"/>
            <a:ext cx="7684863" cy="751938"/>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・他市町の学校日誌電子化の状況把握</a:t>
            </a:r>
          </a:p>
        </p:txBody>
      </p:sp>
      <p:sp>
        <p:nvSpPr>
          <p:cNvPr id="19" name="タイトル 1"/>
          <p:cNvSpPr txBox="1">
            <a:spLocks/>
          </p:cNvSpPr>
          <p:nvPr/>
        </p:nvSpPr>
        <p:spPr>
          <a:xfrm>
            <a:off x="1037594" y="4284998"/>
            <a:ext cx="5998206" cy="585808"/>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・今後の進め方を検討</a:t>
            </a:r>
          </a:p>
        </p:txBody>
      </p:sp>
      <p:sp>
        <p:nvSpPr>
          <p:cNvPr id="20" name="タイトル 1"/>
          <p:cNvSpPr txBox="1">
            <a:spLocks/>
          </p:cNvSpPr>
          <p:nvPr/>
        </p:nvSpPr>
        <p:spPr>
          <a:xfrm>
            <a:off x="934072" y="1876466"/>
            <a:ext cx="7398729" cy="752422"/>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4000" b="1" dirty="0">
                <a:latin typeface="HG丸ｺﾞｼｯｸM-PRO" panose="020F0600000000000000" pitchFamily="50" charset="-128"/>
                <a:ea typeface="HG丸ｺﾞｼｯｸM-PRO" panose="020F0600000000000000" pitchFamily="50" charset="-128"/>
              </a:rPr>
              <a:t>グループ連絡会議</a:t>
            </a:r>
            <a:r>
              <a:rPr lang="en-US" altLang="ja-JP" sz="4000" b="1" dirty="0">
                <a:latin typeface="HG丸ｺﾞｼｯｸM-PRO" panose="020F0600000000000000" pitchFamily="50" charset="-128"/>
                <a:ea typeface="HG丸ｺﾞｼｯｸM-PRO" panose="020F0600000000000000" pitchFamily="50" charset="-128"/>
              </a:rPr>
              <a:t>(</a:t>
            </a:r>
            <a:r>
              <a:rPr lang="ja-JP" altLang="en-US" sz="4000" b="1" dirty="0">
                <a:latin typeface="HG丸ｺﾞｼｯｸM-PRO" panose="020F0600000000000000" pitchFamily="50" charset="-128"/>
                <a:ea typeface="HG丸ｺﾞｼｯｸM-PRO" panose="020F0600000000000000" pitchFamily="50" charset="-128"/>
              </a:rPr>
              <a:t>日誌検討会</a:t>
            </a:r>
            <a:r>
              <a:rPr lang="en-US" altLang="ja-JP" sz="4000" b="1" dirty="0">
                <a:latin typeface="HG丸ｺﾞｼｯｸM-PRO" panose="020F0600000000000000" pitchFamily="50" charset="-128"/>
                <a:ea typeface="HG丸ｺﾞｼｯｸM-PRO" panose="020F0600000000000000" pitchFamily="50" charset="-128"/>
              </a:rPr>
              <a:t>)</a:t>
            </a:r>
            <a:endParaRPr lang="ja-JP" altLang="en-US" sz="4000" b="1"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2"/>
          </p:nvPr>
        </p:nvSpPr>
        <p:spPr/>
        <p:txBody>
          <a:bodyPr/>
          <a:lstStyle/>
          <a:p>
            <a:fld id="{A14CBC54-6846-4FAF-85FD-96EC35F5BDF9}" type="slidenum">
              <a:rPr kumimoji="1" lang="ja-JP" altLang="en-US" smtClean="0"/>
              <a:t>5</a:t>
            </a:fld>
            <a:endParaRPr kumimoji="1" lang="ja-JP" altLang="en-US"/>
          </a:p>
        </p:txBody>
      </p:sp>
    </p:spTree>
    <p:extLst>
      <p:ext uri="{BB962C8B-B14F-4D97-AF65-F5344CB8AC3E}">
        <p14:creationId xmlns:p14="http://schemas.microsoft.com/office/powerpoint/2010/main" val="974146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7651" y="955738"/>
            <a:ext cx="4535786" cy="752422"/>
          </a:xfrm>
        </p:spPr>
        <p:txBody>
          <a:bodyPr>
            <a:noAutofit/>
          </a:bodyPr>
          <a:lstStyle/>
          <a:p>
            <a:r>
              <a:rPr kumimoji="1" lang="en-US" altLang="ja-JP" sz="4000" b="1" dirty="0">
                <a:latin typeface="HG丸ｺﾞｼｯｸM-PRO" panose="020F0600000000000000" pitchFamily="50" charset="-128"/>
                <a:ea typeface="HG丸ｺﾞｼｯｸM-PRO" panose="020F0600000000000000" pitchFamily="50" charset="-128"/>
              </a:rPr>
              <a:t>〈</a:t>
            </a:r>
            <a:r>
              <a:rPr lang="ja-JP" altLang="en-US" sz="4000" b="1" dirty="0">
                <a:latin typeface="HG丸ｺﾞｼｯｸM-PRO" panose="020F0600000000000000" pitchFamily="50" charset="-128"/>
                <a:ea typeface="HG丸ｺﾞｼｯｸM-PRO" panose="020F0600000000000000" pitchFamily="50" charset="-128"/>
              </a:rPr>
              <a:t> 進め方</a:t>
            </a:r>
            <a:r>
              <a:rPr kumimoji="1" lang="ja-JP" altLang="en-US" sz="4000" b="1" dirty="0">
                <a:latin typeface="HG丸ｺﾞｼｯｸM-PRO" panose="020F0600000000000000" pitchFamily="50" charset="-128"/>
                <a:ea typeface="HG丸ｺﾞｼｯｸM-PRO" panose="020F0600000000000000" pitchFamily="50" charset="-128"/>
              </a:rPr>
              <a:t> </a:t>
            </a:r>
            <a:r>
              <a:rPr lang="en-US" altLang="ja-JP" sz="4000" b="1" dirty="0">
                <a:latin typeface="HG丸ｺﾞｼｯｸM-PRO" panose="020F0600000000000000" pitchFamily="50" charset="-128"/>
                <a:ea typeface="HG丸ｺﾞｼｯｸM-PRO" panose="020F0600000000000000" pitchFamily="50" charset="-128"/>
              </a:rPr>
              <a:t>〉</a:t>
            </a:r>
            <a:endParaRPr kumimoji="1" lang="ja-JP" altLang="en-US" sz="4000" b="1" dirty="0">
              <a:latin typeface="HG丸ｺﾞｼｯｸM-PRO" panose="020F0600000000000000" pitchFamily="50" charset="-128"/>
              <a:ea typeface="HG丸ｺﾞｼｯｸM-PRO" panose="020F0600000000000000" pitchFamily="50" charset="-128"/>
            </a:endParaRPr>
          </a:p>
        </p:txBody>
      </p:sp>
      <p:sp>
        <p:nvSpPr>
          <p:cNvPr id="3" name="タイトル 1"/>
          <p:cNvSpPr txBox="1">
            <a:spLocks/>
          </p:cNvSpPr>
          <p:nvPr/>
        </p:nvSpPr>
        <p:spPr>
          <a:xfrm>
            <a:off x="0" y="2542397"/>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solidFill>
                <a:prstClr val="black">
                  <a:lumMod val="85000"/>
                  <a:lumOff val="15000"/>
                </a:prstClr>
              </a:solidFill>
            </a:endParaRPr>
          </a:p>
        </p:txBody>
      </p:sp>
      <p:sp>
        <p:nvSpPr>
          <p:cNvPr id="6" name="タイトル 1"/>
          <p:cNvSpPr txBox="1">
            <a:spLocks/>
          </p:cNvSpPr>
          <p:nvPr/>
        </p:nvSpPr>
        <p:spPr>
          <a:xfrm>
            <a:off x="1952314" y="277999"/>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2</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８年度　学校日誌電子化を検討</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経過</a:t>
            </a:r>
          </a:p>
        </p:txBody>
      </p:sp>
      <p:sp>
        <p:nvSpPr>
          <p:cNvPr id="16" name="タイトル 1"/>
          <p:cNvSpPr txBox="1">
            <a:spLocks/>
          </p:cNvSpPr>
          <p:nvPr/>
        </p:nvSpPr>
        <p:spPr>
          <a:xfrm>
            <a:off x="1106999" y="2794872"/>
            <a:ext cx="5557961" cy="497461"/>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・アンケートの実施と集約</a:t>
            </a:r>
          </a:p>
        </p:txBody>
      </p:sp>
      <p:sp>
        <p:nvSpPr>
          <p:cNvPr id="17" name="タイトル 1"/>
          <p:cNvSpPr txBox="1">
            <a:spLocks/>
          </p:cNvSpPr>
          <p:nvPr/>
        </p:nvSpPr>
        <p:spPr>
          <a:xfrm>
            <a:off x="1126671" y="4870806"/>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・他市町のシステム操作体験</a:t>
            </a:r>
          </a:p>
        </p:txBody>
      </p:sp>
      <p:sp>
        <p:nvSpPr>
          <p:cNvPr id="18" name="タイトル 1"/>
          <p:cNvSpPr txBox="1">
            <a:spLocks/>
          </p:cNvSpPr>
          <p:nvPr/>
        </p:nvSpPr>
        <p:spPr>
          <a:xfrm>
            <a:off x="1106999" y="6035804"/>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・鯖江市の校務支援システム見学</a:t>
            </a:r>
          </a:p>
        </p:txBody>
      </p:sp>
      <p:sp>
        <p:nvSpPr>
          <p:cNvPr id="22" name="円/楕円 21"/>
          <p:cNvSpPr/>
          <p:nvPr/>
        </p:nvSpPr>
        <p:spPr>
          <a:xfrm>
            <a:off x="804857" y="1741020"/>
            <a:ext cx="2011865" cy="91252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教頭会</a:t>
            </a:r>
          </a:p>
        </p:txBody>
      </p:sp>
      <p:sp>
        <p:nvSpPr>
          <p:cNvPr id="23" name="円/楕円 22"/>
          <p:cNvSpPr/>
          <p:nvPr/>
        </p:nvSpPr>
        <p:spPr>
          <a:xfrm>
            <a:off x="804857" y="3365482"/>
            <a:ext cx="2448184" cy="91252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事務職員</a:t>
            </a:r>
          </a:p>
        </p:txBody>
      </p:sp>
      <p:sp>
        <p:nvSpPr>
          <p:cNvPr id="24" name="タイトル 1"/>
          <p:cNvSpPr txBox="1">
            <a:spLocks/>
          </p:cNvSpPr>
          <p:nvPr/>
        </p:nvSpPr>
        <p:spPr>
          <a:xfrm>
            <a:off x="1126671" y="4372819"/>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・各グループでのアンケートや意見交換</a:t>
            </a:r>
          </a:p>
        </p:txBody>
      </p:sp>
      <p:sp>
        <p:nvSpPr>
          <p:cNvPr id="25" name="タイトル 1"/>
          <p:cNvSpPr txBox="1">
            <a:spLocks/>
          </p:cNvSpPr>
          <p:nvPr/>
        </p:nvSpPr>
        <p:spPr>
          <a:xfrm>
            <a:off x="1106999" y="5453305"/>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・全体研修会でグループをといて意見交換</a:t>
            </a:r>
          </a:p>
        </p:txBody>
      </p:sp>
      <p:sp>
        <p:nvSpPr>
          <p:cNvPr id="4" name="スライド番号プレースホルダー 3"/>
          <p:cNvSpPr>
            <a:spLocks noGrp="1"/>
          </p:cNvSpPr>
          <p:nvPr>
            <p:ph type="sldNum" sz="quarter" idx="12"/>
          </p:nvPr>
        </p:nvSpPr>
        <p:spPr/>
        <p:txBody>
          <a:bodyPr/>
          <a:lstStyle/>
          <a:p>
            <a:fld id="{A14CBC54-6846-4FAF-85FD-96EC35F5BDF9}" type="slidenum">
              <a:rPr kumimoji="1" lang="ja-JP" altLang="en-US" smtClean="0"/>
              <a:t>6</a:t>
            </a:fld>
            <a:endParaRPr kumimoji="1" lang="ja-JP" altLang="en-US"/>
          </a:p>
        </p:txBody>
      </p:sp>
    </p:spTree>
    <p:extLst>
      <p:ext uri="{BB962C8B-B14F-4D97-AF65-F5344CB8AC3E}">
        <p14:creationId xmlns:p14="http://schemas.microsoft.com/office/powerpoint/2010/main" val="2112294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6" name="タイトル 1"/>
          <p:cNvSpPr txBox="1">
            <a:spLocks/>
          </p:cNvSpPr>
          <p:nvPr/>
        </p:nvSpPr>
        <p:spPr>
          <a:xfrm>
            <a:off x="1952314" y="277999"/>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2</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８年度　学校日誌電子化を検討</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経過</a:t>
            </a:r>
          </a:p>
        </p:txBody>
      </p:sp>
      <p:sp>
        <p:nvSpPr>
          <p:cNvPr id="26" name="タイトル 1"/>
          <p:cNvSpPr txBox="1">
            <a:spLocks/>
          </p:cNvSpPr>
          <p:nvPr/>
        </p:nvSpPr>
        <p:spPr>
          <a:xfrm>
            <a:off x="579878" y="2181178"/>
            <a:ext cx="4604890" cy="717303"/>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・意見のすりあわせ</a:t>
            </a:r>
          </a:p>
        </p:txBody>
      </p:sp>
      <p:sp>
        <p:nvSpPr>
          <p:cNvPr id="27" name="タイトル 1"/>
          <p:cNvSpPr txBox="1">
            <a:spLocks/>
          </p:cNvSpPr>
          <p:nvPr/>
        </p:nvSpPr>
        <p:spPr>
          <a:xfrm>
            <a:off x="453856" y="1147095"/>
            <a:ext cx="8104933" cy="778256"/>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4000" b="1" dirty="0">
                <a:solidFill>
                  <a:prstClr val="black"/>
                </a:solidFill>
                <a:latin typeface="HG丸ｺﾞｼｯｸM-PRO" panose="020F0600000000000000" pitchFamily="50" charset="-128"/>
                <a:ea typeface="HG丸ｺﾞｼｯｸM-PRO" panose="020F0600000000000000" pitchFamily="50" charset="-128"/>
              </a:rPr>
              <a:t>グループ連絡会議</a:t>
            </a:r>
            <a:r>
              <a:rPr lang="en-US" altLang="ja-JP" sz="4000" b="1" dirty="0">
                <a:solidFill>
                  <a:prstClr val="black"/>
                </a:solidFill>
                <a:latin typeface="HG丸ｺﾞｼｯｸM-PRO" panose="020F0600000000000000" pitchFamily="50" charset="-128"/>
                <a:ea typeface="HG丸ｺﾞｼｯｸM-PRO" panose="020F0600000000000000" pitchFamily="50" charset="-128"/>
              </a:rPr>
              <a:t>(</a:t>
            </a:r>
            <a:r>
              <a:rPr lang="ja-JP" altLang="en-US" sz="4000" b="1" dirty="0">
                <a:solidFill>
                  <a:prstClr val="black"/>
                </a:solidFill>
                <a:latin typeface="HG丸ｺﾞｼｯｸM-PRO" panose="020F0600000000000000" pitchFamily="50" charset="-128"/>
                <a:ea typeface="HG丸ｺﾞｼｯｸM-PRO" panose="020F0600000000000000" pitchFamily="50" charset="-128"/>
              </a:rPr>
              <a:t>日誌検討会</a:t>
            </a:r>
            <a:r>
              <a:rPr lang="en-US" altLang="ja-JP" sz="4000" b="1" dirty="0">
                <a:solidFill>
                  <a:prstClr val="black"/>
                </a:solidFill>
                <a:latin typeface="HG丸ｺﾞｼｯｸM-PRO" panose="020F0600000000000000" pitchFamily="50" charset="-128"/>
                <a:ea typeface="HG丸ｺﾞｼｯｸM-PRO" panose="020F0600000000000000" pitchFamily="50" charset="-128"/>
              </a:rPr>
              <a:t>)</a:t>
            </a:r>
            <a:endParaRPr lang="ja-JP" altLang="en-US" sz="4000" b="1" dirty="0">
              <a:solidFill>
                <a:prstClr val="black"/>
              </a:solidFill>
              <a:latin typeface="HG丸ｺﾞｼｯｸM-PRO" panose="020F0600000000000000" pitchFamily="50" charset="-128"/>
              <a:ea typeface="HG丸ｺﾞｼｯｸM-PRO" panose="020F0600000000000000" pitchFamily="50" charset="-128"/>
            </a:endParaRPr>
          </a:p>
        </p:txBody>
      </p:sp>
      <p:sp>
        <p:nvSpPr>
          <p:cNvPr id="28" name="タイトル 1"/>
          <p:cNvSpPr txBox="1">
            <a:spLocks/>
          </p:cNvSpPr>
          <p:nvPr/>
        </p:nvSpPr>
        <p:spPr>
          <a:xfrm>
            <a:off x="579878" y="2783255"/>
            <a:ext cx="5902634" cy="717303"/>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・方向性と今後の進め方確認</a:t>
            </a:r>
          </a:p>
        </p:txBody>
      </p:sp>
      <p:sp>
        <p:nvSpPr>
          <p:cNvPr id="19" name="円/楕円 18"/>
          <p:cNvSpPr/>
          <p:nvPr/>
        </p:nvSpPr>
        <p:spPr>
          <a:xfrm>
            <a:off x="488032" y="3766800"/>
            <a:ext cx="3279411" cy="1106719"/>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schemeClr val="tx1"/>
                </a:solidFill>
              </a:rPr>
              <a:t>他の帳簿との連動</a:t>
            </a:r>
            <a:endParaRPr kumimoji="1" lang="ja-JP" altLang="en-US" sz="2800" b="1" dirty="0">
              <a:solidFill>
                <a:schemeClr val="tx1"/>
              </a:solidFill>
            </a:endParaRPr>
          </a:p>
        </p:txBody>
      </p:sp>
      <p:sp>
        <p:nvSpPr>
          <p:cNvPr id="20" name="円/楕円 19"/>
          <p:cNvSpPr/>
          <p:nvPr/>
        </p:nvSpPr>
        <p:spPr>
          <a:xfrm>
            <a:off x="4875057" y="5411395"/>
            <a:ext cx="3683732" cy="1106719"/>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rPr>
              <a:t>モニター校での実施</a:t>
            </a:r>
          </a:p>
        </p:txBody>
      </p:sp>
      <p:sp>
        <p:nvSpPr>
          <p:cNvPr id="29" name="円/楕円 28"/>
          <p:cNvSpPr/>
          <p:nvPr/>
        </p:nvSpPr>
        <p:spPr>
          <a:xfrm>
            <a:off x="1156940" y="5148022"/>
            <a:ext cx="3198721" cy="1106719"/>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rPr>
              <a:t>まずは</a:t>
            </a:r>
            <a:endParaRPr kumimoji="1" lang="en-US" altLang="ja-JP" sz="2800" b="1" dirty="0">
              <a:solidFill>
                <a:schemeClr val="tx1"/>
              </a:solidFill>
            </a:endParaRPr>
          </a:p>
          <a:p>
            <a:pPr algn="ctr"/>
            <a:r>
              <a:rPr kumimoji="1" lang="ja-JP" altLang="en-US" sz="2800" b="1" dirty="0">
                <a:solidFill>
                  <a:schemeClr val="tx1"/>
                </a:solidFill>
              </a:rPr>
              <a:t>電子化を！</a:t>
            </a:r>
          </a:p>
        </p:txBody>
      </p:sp>
      <p:sp>
        <p:nvSpPr>
          <p:cNvPr id="30" name="円/楕円 29"/>
          <p:cNvSpPr/>
          <p:nvPr/>
        </p:nvSpPr>
        <p:spPr>
          <a:xfrm>
            <a:off x="4357639" y="3719184"/>
            <a:ext cx="4446350" cy="1106719"/>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rPr>
              <a:t>誰かに負担が偏らないように</a:t>
            </a:r>
          </a:p>
        </p:txBody>
      </p:sp>
      <p:sp>
        <p:nvSpPr>
          <p:cNvPr id="31" name="円/楕円 30"/>
          <p:cNvSpPr/>
          <p:nvPr/>
        </p:nvSpPr>
        <p:spPr>
          <a:xfrm>
            <a:off x="5977612" y="1855488"/>
            <a:ext cx="2826377" cy="1106719"/>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schemeClr val="tx1"/>
                </a:solidFill>
              </a:rPr>
              <a:t>現在の様式を使う</a:t>
            </a:r>
            <a:endParaRPr kumimoji="1" lang="ja-JP" altLang="en-US" sz="2800" b="1" dirty="0">
              <a:solidFill>
                <a:schemeClr val="tx1"/>
              </a:solidFill>
            </a:endParaRP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7</a:t>
            </a:fld>
            <a:endParaRPr kumimoji="1" lang="ja-JP" altLang="en-US"/>
          </a:p>
        </p:txBody>
      </p:sp>
    </p:spTree>
    <p:extLst>
      <p:ext uri="{BB962C8B-B14F-4D97-AF65-F5344CB8AC3E}">
        <p14:creationId xmlns:p14="http://schemas.microsoft.com/office/powerpoint/2010/main" val="2781108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 name="角丸四角形 2"/>
          <p:cNvSpPr/>
          <p:nvPr/>
        </p:nvSpPr>
        <p:spPr>
          <a:xfrm>
            <a:off x="453854" y="2090516"/>
            <a:ext cx="8299444" cy="4513141"/>
          </a:xfrm>
          <a:prstGeom prst="roundRect">
            <a:avLst/>
          </a:prstGeom>
          <a:solidFill>
            <a:schemeClr val="accent4">
              <a:lumMod val="20000"/>
              <a:lumOff val="80000"/>
            </a:schemeClr>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txBox="1">
            <a:spLocks/>
          </p:cNvSpPr>
          <p:nvPr/>
        </p:nvSpPr>
        <p:spPr>
          <a:xfrm>
            <a:off x="1952314" y="277999"/>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2</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８年度　学校日誌電子化を検討</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経過</a:t>
            </a:r>
          </a:p>
        </p:txBody>
      </p:sp>
      <p:sp>
        <p:nvSpPr>
          <p:cNvPr id="26" name="タイトル 1"/>
          <p:cNvSpPr txBox="1">
            <a:spLocks/>
          </p:cNvSpPr>
          <p:nvPr/>
        </p:nvSpPr>
        <p:spPr>
          <a:xfrm>
            <a:off x="772837" y="3235548"/>
            <a:ext cx="6480344" cy="554901"/>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・連動は、行事予定表から</a:t>
            </a:r>
          </a:p>
        </p:txBody>
      </p:sp>
      <p:sp>
        <p:nvSpPr>
          <p:cNvPr id="27" name="タイトル 1"/>
          <p:cNvSpPr txBox="1">
            <a:spLocks/>
          </p:cNvSpPr>
          <p:nvPr/>
        </p:nvSpPr>
        <p:spPr>
          <a:xfrm>
            <a:off x="1409727" y="1004785"/>
            <a:ext cx="6503989" cy="895407"/>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3600" b="1" dirty="0">
                <a:solidFill>
                  <a:prstClr val="black"/>
                </a:solidFill>
                <a:latin typeface="HG丸ｺﾞｼｯｸM-PRO" panose="020F0600000000000000" pitchFamily="50" charset="-128"/>
                <a:ea typeface="HG丸ｺﾞｼｯｸM-PRO" panose="020F0600000000000000" pitchFamily="50" charset="-128"/>
              </a:rPr>
              <a:t>モニター校用ファイル作成</a:t>
            </a:r>
          </a:p>
        </p:txBody>
      </p:sp>
      <p:sp>
        <p:nvSpPr>
          <p:cNvPr id="14" name="タイトル 1"/>
          <p:cNvSpPr txBox="1">
            <a:spLocks/>
          </p:cNvSpPr>
          <p:nvPr/>
        </p:nvSpPr>
        <p:spPr>
          <a:xfrm>
            <a:off x="772838" y="5383875"/>
            <a:ext cx="7598323" cy="558003"/>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・マクロは最小限に、なるべく関数を使って</a:t>
            </a:r>
          </a:p>
        </p:txBody>
      </p:sp>
      <p:sp>
        <p:nvSpPr>
          <p:cNvPr id="17" name="タイトル 1"/>
          <p:cNvSpPr txBox="1">
            <a:spLocks/>
          </p:cNvSpPr>
          <p:nvPr/>
        </p:nvSpPr>
        <p:spPr>
          <a:xfrm>
            <a:off x="772837" y="2504287"/>
            <a:ext cx="4604890" cy="554588"/>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・現在の学校日誌様式</a:t>
            </a:r>
          </a:p>
        </p:txBody>
      </p:sp>
      <p:sp>
        <p:nvSpPr>
          <p:cNvPr id="18" name="タイトル 1"/>
          <p:cNvSpPr txBox="1">
            <a:spLocks/>
          </p:cNvSpPr>
          <p:nvPr/>
        </p:nvSpPr>
        <p:spPr>
          <a:xfrm>
            <a:off x="772837" y="3945855"/>
            <a:ext cx="7598324" cy="526698"/>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・今後連動帳簿を追加しやすいシステムの形</a:t>
            </a:r>
          </a:p>
        </p:txBody>
      </p:sp>
      <p:sp>
        <p:nvSpPr>
          <p:cNvPr id="22" name="タイトル 1"/>
          <p:cNvSpPr txBox="1">
            <a:spLocks/>
          </p:cNvSpPr>
          <p:nvPr/>
        </p:nvSpPr>
        <p:spPr>
          <a:xfrm>
            <a:off x="772837" y="4680720"/>
            <a:ext cx="7598324" cy="526698"/>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・ファイルは</a:t>
            </a:r>
            <a:r>
              <a:rPr lang="en-US" altLang="ja-JP"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Excel</a:t>
            </a:r>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を使用</a:t>
            </a:r>
          </a:p>
        </p:txBody>
      </p:sp>
      <p:sp>
        <p:nvSpPr>
          <p:cNvPr id="16" name="角丸四角形 15"/>
          <p:cNvSpPr/>
          <p:nvPr/>
        </p:nvSpPr>
        <p:spPr>
          <a:xfrm>
            <a:off x="453854" y="1840616"/>
            <a:ext cx="2065787" cy="518887"/>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200" b="1" dirty="0">
                <a:solidFill>
                  <a:schemeClr val="tx1"/>
                </a:solidFill>
              </a:rPr>
              <a:t>Point</a:t>
            </a:r>
            <a:endParaRPr kumimoji="1" lang="ja-JP" altLang="en-US" sz="3200" b="1" dirty="0">
              <a:solidFill>
                <a:schemeClr val="tx1"/>
              </a:solidFill>
            </a:endParaRP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8</a:t>
            </a:fld>
            <a:endParaRPr kumimoji="1" lang="ja-JP" altLang="en-US"/>
          </a:p>
        </p:txBody>
      </p:sp>
    </p:spTree>
    <p:extLst>
      <p:ext uri="{BB962C8B-B14F-4D97-AF65-F5344CB8AC3E}">
        <p14:creationId xmlns:p14="http://schemas.microsoft.com/office/powerpoint/2010/main" val="4100934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87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6" name="タイトル 1"/>
          <p:cNvSpPr txBox="1">
            <a:spLocks/>
          </p:cNvSpPr>
          <p:nvPr/>
        </p:nvSpPr>
        <p:spPr>
          <a:xfrm>
            <a:off x="1952314" y="277999"/>
            <a:ext cx="7191686" cy="467668"/>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平成</a:t>
            </a:r>
            <a:r>
              <a:rPr lang="en-US" altLang="ja-JP" dirty="0">
                <a:solidFill>
                  <a:prstClr val="black">
                    <a:lumMod val="85000"/>
                    <a:lumOff val="15000"/>
                  </a:prstClr>
                </a:solidFill>
                <a:latin typeface="HG丸ｺﾞｼｯｸM-PRO" panose="020F0600000000000000" pitchFamily="50" charset="-128"/>
                <a:ea typeface="HG丸ｺﾞｼｯｸM-PRO" panose="020F0600000000000000" pitchFamily="50" charset="-128"/>
              </a:rPr>
              <a:t>2</a:t>
            </a:r>
            <a:r>
              <a:rPr lang="ja-JP" altLang="en-US" dirty="0">
                <a:solidFill>
                  <a:prstClr val="black">
                    <a:lumMod val="85000"/>
                    <a:lumOff val="15000"/>
                  </a:prstClr>
                </a:solidFill>
                <a:latin typeface="HG丸ｺﾞｼｯｸM-PRO" panose="020F0600000000000000" pitchFamily="50" charset="-128"/>
                <a:ea typeface="HG丸ｺﾞｼｯｸM-PRO" panose="020F0600000000000000" pitchFamily="50" charset="-128"/>
              </a:rPr>
              <a:t>８年度　学校日誌電子化を検討</a:t>
            </a:r>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solidFill>
                  <a:prstClr val="black">
                    <a:lumMod val="85000"/>
                    <a:lumOff val="15000"/>
                  </a:prstClr>
                </a:solidFill>
                <a:latin typeface="HG丸ｺﾞｼｯｸM-PRO" panose="020F0600000000000000" pitchFamily="50" charset="-128"/>
                <a:ea typeface="HG丸ｺﾞｼｯｸM-PRO" panose="020F0600000000000000" pitchFamily="50" charset="-128"/>
              </a:rPr>
              <a:t>経過</a:t>
            </a:r>
          </a:p>
        </p:txBody>
      </p:sp>
      <p:sp>
        <p:nvSpPr>
          <p:cNvPr id="13" name="タイトル 1"/>
          <p:cNvSpPr txBox="1">
            <a:spLocks/>
          </p:cNvSpPr>
          <p:nvPr/>
        </p:nvSpPr>
        <p:spPr>
          <a:xfrm>
            <a:off x="254305" y="1241009"/>
            <a:ext cx="7089944" cy="497125"/>
          </a:xfrm>
          <a:prstGeom prst="rect">
            <a:avLst/>
          </a:prstGeom>
        </p:spPr>
        <p:txBody>
          <a:bodyPr vert="horz" lIns="91440" tIns="45720" rIns="91440" bIns="45720" rtlCol="0" anchor="t">
            <a:normAutofit fontScale="70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latin typeface="HG丸ｺﾞｼｯｸM-PRO" panose="020F0600000000000000" pitchFamily="50" charset="-128"/>
                <a:ea typeface="HG丸ｺﾞｼｯｸM-PRO" panose="020F0600000000000000" pitchFamily="50" charset="-128"/>
              </a:rPr>
              <a:t>平成</a:t>
            </a:r>
            <a:r>
              <a:rPr lang="en-US" altLang="ja-JP" dirty="0">
                <a:latin typeface="HG丸ｺﾞｼｯｸM-PRO" panose="020F0600000000000000" pitchFamily="50" charset="-128"/>
                <a:ea typeface="HG丸ｺﾞｼｯｸM-PRO" panose="020F0600000000000000" pitchFamily="50" charset="-128"/>
              </a:rPr>
              <a:t>2</a:t>
            </a:r>
            <a:r>
              <a:rPr lang="ja-JP" altLang="en-US" dirty="0">
                <a:latin typeface="HG丸ｺﾞｼｯｸM-PRO" panose="020F0600000000000000" pitchFamily="50" charset="-128"/>
                <a:ea typeface="HG丸ｺﾞｼｯｸM-PRO" panose="020F0600000000000000" pitchFamily="50" charset="-128"/>
              </a:rPr>
              <a:t>９年２月「学校事務共同実施推進協議会」</a:t>
            </a:r>
          </a:p>
        </p:txBody>
      </p:sp>
      <p:sp>
        <p:nvSpPr>
          <p:cNvPr id="16" name="タイトル 1"/>
          <p:cNvSpPr>
            <a:spLocks noGrp="1"/>
          </p:cNvSpPr>
          <p:nvPr>
            <p:ph type="title"/>
          </p:nvPr>
        </p:nvSpPr>
        <p:spPr>
          <a:xfrm>
            <a:off x="631277" y="1614316"/>
            <a:ext cx="8512723" cy="703947"/>
          </a:xfrm>
        </p:spPr>
        <p:txBody>
          <a:bodyPr>
            <a:normAutofit fontScale="90000"/>
          </a:bodyPr>
          <a:lstStyle/>
          <a:p>
            <a:r>
              <a:rPr kumimoji="1" lang="ja-JP" altLang="en-US" b="1" dirty="0">
                <a:latin typeface="HG丸ｺﾞｼｯｸM-PRO" panose="020F0600000000000000" pitchFamily="50" charset="-128"/>
                <a:ea typeface="HG丸ｺﾞｼｯｸM-PRO" panose="020F0600000000000000" pitchFamily="50" charset="-128"/>
              </a:rPr>
              <a:t>平成２９年４月よりモニター校にて実施を採択</a:t>
            </a:r>
          </a:p>
        </p:txBody>
      </p:sp>
      <p:sp>
        <p:nvSpPr>
          <p:cNvPr id="19" name="円/楕円 18"/>
          <p:cNvSpPr/>
          <p:nvPr/>
        </p:nvSpPr>
        <p:spPr>
          <a:xfrm>
            <a:off x="647599" y="2420247"/>
            <a:ext cx="2425315" cy="91252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教頭会</a:t>
            </a:r>
          </a:p>
        </p:txBody>
      </p:sp>
      <p:sp>
        <p:nvSpPr>
          <p:cNvPr id="20" name="タイトル 1"/>
          <p:cNvSpPr txBox="1">
            <a:spLocks/>
          </p:cNvSpPr>
          <p:nvPr/>
        </p:nvSpPr>
        <p:spPr>
          <a:xfrm>
            <a:off x="3185240" y="2393589"/>
            <a:ext cx="5727602" cy="458986"/>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・モニター校用ファイルの説明</a:t>
            </a:r>
          </a:p>
        </p:txBody>
      </p:sp>
      <p:sp>
        <p:nvSpPr>
          <p:cNvPr id="23" name="タイトル 1"/>
          <p:cNvSpPr txBox="1">
            <a:spLocks/>
          </p:cNvSpPr>
          <p:nvPr/>
        </p:nvSpPr>
        <p:spPr>
          <a:xfrm>
            <a:off x="3185240" y="2939417"/>
            <a:ext cx="5727602" cy="512538"/>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・モニター校募集、実施校の集約</a:t>
            </a:r>
          </a:p>
        </p:txBody>
      </p:sp>
      <p:sp>
        <p:nvSpPr>
          <p:cNvPr id="12" name="円/楕円 11"/>
          <p:cNvSpPr/>
          <p:nvPr/>
        </p:nvSpPr>
        <p:spPr>
          <a:xfrm>
            <a:off x="647599" y="5270525"/>
            <a:ext cx="2425315" cy="912526"/>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市教委</a:t>
            </a:r>
          </a:p>
        </p:txBody>
      </p:sp>
      <p:sp>
        <p:nvSpPr>
          <p:cNvPr id="14" name="タイトル 1"/>
          <p:cNvSpPr txBox="1">
            <a:spLocks/>
          </p:cNvSpPr>
          <p:nvPr/>
        </p:nvSpPr>
        <p:spPr>
          <a:xfrm>
            <a:off x="3185240" y="5344004"/>
            <a:ext cx="5958760" cy="874828"/>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・イントラネット内に</a:t>
            </a:r>
            <a:endParaRPr lang="en-US" altLang="ja-JP"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endParaRPr>
          </a:p>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　　「校務支援の部屋」を新設</a:t>
            </a:r>
          </a:p>
        </p:txBody>
      </p:sp>
      <p:sp>
        <p:nvSpPr>
          <p:cNvPr id="17" name="円/楕円 16"/>
          <p:cNvSpPr/>
          <p:nvPr/>
        </p:nvSpPr>
        <p:spPr>
          <a:xfrm>
            <a:off x="624730" y="3749130"/>
            <a:ext cx="2448184" cy="1202363"/>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日誌検討委員</a:t>
            </a:r>
          </a:p>
        </p:txBody>
      </p:sp>
      <p:sp>
        <p:nvSpPr>
          <p:cNvPr id="18" name="タイトル 1"/>
          <p:cNvSpPr txBox="1">
            <a:spLocks/>
          </p:cNvSpPr>
          <p:nvPr/>
        </p:nvSpPr>
        <p:spPr>
          <a:xfrm>
            <a:off x="3185240" y="4425172"/>
            <a:ext cx="5958760" cy="526321"/>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・モニター校をフォロー</a:t>
            </a:r>
          </a:p>
        </p:txBody>
      </p:sp>
      <p:sp>
        <p:nvSpPr>
          <p:cNvPr id="21" name="タイトル 1"/>
          <p:cNvSpPr txBox="1">
            <a:spLocks/>
          </p:cNvSpPr>
          <p:nvPr/>
        </p:nvSpPr>
        <p:spPr>
          <a:xfrm>
            <a:off x="3185240" y="3844466"/>
            <a:ext cx="5218231" cy="56023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800" dirty="0">
                <a:solidFill>
                  <a:prstClr val="black">
                    <a:lumMod val="85000"/>
                    <a:lumOff val="15000"/>
                  </a:prstClr>
                </a:solidFill>
                <a:latin typeface="HG丸ｺﾞｼｯｸM-PRO" panose="020F0600000000000000" pitchFamily="50" charset="-128"/>
                <a:ea typeface="HG丸ｺﾞｼｯｸM-PRO" panose="020F0600000000000000" pitchFamily="50" charset="-128"/>
              </a:rPr>
              <a:t>・モニター校説明会の開催</a:t>
            </a: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9</a:t>
            </a:fld>
            <a:endParaRPr kumimoji="1" lang="ja-JP" altLang="en-US"/>
          </a:p>
        </p:txBody>
      </p:sp>
    </p:spTree>
    <p:extLst>
      <p:ext uri="{BB962C8B-B14F-4D97-AF65-F5344CB8AC3E}">
        <p14:creationId xmlns:p14="http://schemas.microsoft.com/office/powerpoint/2010/main" val="144316044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4719</TotalTime>
  <Words>3309</Words>
  <Application>Microsoft Office PowerPoint</Application>
  <PresentationFormat>画面に合わせる (4:3)</PresentationFormat>
  <Paragraphs>359</Paragraphs>
  <Slides>19</Slides>
  <Notes>19</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19</vt:i4>
      </vt:variant>
    </vt:vector>
  </HeadingPairs>
  <TitlesOfParts>
    <vt:vector size="26" baseType="lpstr">
      <vt:lpstr>HG丸ｺﾞｼｯｸM-PRO</vt:lpstr>
      <vt:lpstr>ＭＳ Ｐゴシック</vt:lpstr>
      <vt:lpstr>Arial</vt:lpstr>
      <vt:lpstr>Calibri</vt:lpstr>
      <vt:lpstr>Calibri Light</vt:lpstr>
      <vt:lpstr>Wingdings 3</vt:lpstr>
      <vt:lpstr>Office テーマ</vt:lpstr>
      <vt:lpstr>学校日誌電子化への 　　　取組とその後</vt:lpstr>
      <vt:lpstr>PowerPoint プレゼンテーション</vt:lpstr>
      <vt:lpstr>事務負担軽減について意見交換</vt:lpstr>
      <vt:lpstr>〈 体制作り 〉</vt:lpstr>
      <vt:lpstr>〈 進め方 〉</vt:lpstr>
      <vt:lpstr>〈 進め方 〉</vt:lpstr>
      <vt:lpstr>PowerPoint プレゼンテーション</vt:lpstr>
      <vt:lpstr>PowerPoint プレゼンテーション</vt:lpstr>
      <vt:lpstr>平成２９年４月よりモニター校にて実施を採択</vt:lpstr>
      <vt:lpstr>平成２９年４月　モニター実施スタート</vt:lpstr>
      <vt:lpstr>〈 アンケートの結果 〉</vt:lpstr>
      <vt:lpstr>〈 改訂作業 〉</vt:lpstr>
      <vt:lpstr> 「行事・日誌システム」の特徴</vt:lpstr>
      <vt:lpstr>PowerPoint プレゼンテーション</vt:lpstr>
      <vt:lpstr> 「業務検討委員会」の発足</vt:lpstr>
      <vt:lpstr>〈 進め方 〉</vt:lpstr>
      <vt:lpstr>〈 平行して 〉</vt:lpstr>
      <vt:lpstr>〈会計システムの市内統一〉</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福井市学校日誌 電子化への取組</dc:title>
  <dc:creator>T73</dc:creator>
  <cp:lastModifiedBy>T19</cp:lastModifiedBy>
  <cp:revision>239</cp:revision>
  <cp:lastPrinted>2019-10-02T00:30:12Z</cp:lastPrinted>
  <dcterms:created xsi:type="dcterms:W3CDTF">2018-01-14T08:41:03Z</dcterms:created>
  <dcterms:modified xsi:type="dcterms:W3CDTF">2019-10-02T00:32:04Z</dcterms:modified>
</cp:coreProperties>
</file>