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handoutMasterIdLst>
    <p:handoutMasterId r:id="rId24"/>
  </p:handoutMasterIdLst>
  <p:sldIdLst>
    <p:sldId id="256" r:id="rId2"/>
    <p:sldId id="281" r:id="rId3"/>
    <p:sldId id="257" r:id="rId4"/>
    <p:sldId id="269" r:id="rId5"/>
    <p:sldId id="258" r:id="rId6"/>
    <p:sldId id="259" r:id="rId7"/>
    <p:sldId id="266" r:id="rId8"/>
    <p:sldId id="280" r:id="rId9"/>
    <p:sldId id="267" r:id="rId10"/>
    <p:sldId id="279" r:id="rId11"/>
    <p:sldId id="261" r:id="rId12"/>
    <p:sldId id="268" r:id="rId13"/>
    <p:sldId id="262" r:id="rId14"/>
    <p:sldId id="270" r:id="rId15"/>
    <p:sldId id="271" r:id="rId16"/>
    <p:sldId id="277" r:id="rId17"/>
    <p:sldId id="274" r:id="rId18"/>
    <p:sldId id="275" r:id="rId19"/>
    <p:sldId id="276" r:id="rId20"/>
    <p:sldId id="272" r:id="rId21"/>
    <p:sldId id="273" r:id="rId22"/>
    <p:sldId id="263" r:id="rId23"/>
  </p:sldIdLst>
  <p:sldSz cx="9144000" cy="6858000" type="screen4x3"/>
  <p:notesSz cx="6735763" cy="98726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754" autoAdjust="0"/>
  </p:normalViewPr>
  <p:slideViewPr>
    <p:cSldViewPr>
      <p:cViewPr>
        <p:scale>
          <a:sx n="70" d="100"/>
          <a:sy n="70" d="100"/>
        </p:scale>
        <p:origin x="-1386" y="-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a:defRPr sz="1200"/>
            </a:lvl1pPr>
          </a:lstStyle>
          <a:p>
            <a:fld id="{71265B71-3DCD-45FD-A5EE-D3EA95EEE963}" type="datetimeFigureOut">
              <a:rPr kumimoji="1" lang="ja-JP" altLang="en-US" smtClean="0"/>
              <a:pPr/>
              <a:t>2019/11/18</a:t>
            </a:fld>
            <a:endParaRPr kumimoji="1" lang="ja-JP" altLang="en-US"/>
          </a:p>
        </p:txBody>
      </p:sp>
      <p:sp>
        <p:nvSpPr>
          <p:cNvPr id="4" name="フッター プレースホルダー 3"/>
          <p:cNvSpPr>
            <a:spLocks noGrp="1"/>
          </p:cNvSpPr>
          <p:nvPr>
            <p:ph type="ftr" sz="quarter" idx="2"/>
          </p:nvPr>
        </p:nvSpPr>
        <p:spPr>
          <a:xfrm>
            <a:off x="0" y="9377363"/>
            <a:ext cx="2919413" cy="493712"/>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7363"/>
            <a:ext cx="2919412" cy="493712"/>
          </a:xfrm>
          <a:prstGeom prst="rect">
            <a:avLst/>
          </a:prstGeom>
        </p:spPr>
        <p:txBody>
          <a:bodyPr vert="horz" lIns="91440" tIns="45720" rIns="91440" bIns="45720" rtlCol="0" anchor="b"/>
          <a:lstStyle>
            <a:lvl1pPr algn="r">
              <a:defRPr sz="1200"/>
            </a:lvl1pPr>
          </a:lstStyle>
          <a:p>
            <a:fld id="{5BD97E58-88B7-49F4-9E1A-C5A89C23F320}" type="slidenum">
              <a:rPr kumimoji="1" lang="ja-JP" altLang="en-US" smtClean="0"/>
              <a:pPr/>
              <a:t>&lt;#&gt;</a:t>
            </a:fld>
            <a:endParaRPr kumimoji="1" lang="ja-JP" altLang="en-US"/>
          </a:p>
        </p:txBody>
      </p:sp>
    </p:spTree>
    <p:extLst>
      <p:ext uri="{BB962C8B-B14F-4D97-AF65-F5344CB8AC3E}">
        <p14:creationId xmlns:p14="http://schemas.microsoft.com/office/powerpoint/2010/main" xmlns="" val="370013056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タイトル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ja-JP" altLang="en-US" smtClean="0"/>
              <a:t>マスター タイトルの書式設定</a:t>
            </a:r>
            <a:endParaRPr kumimoji="0" lang="en-US"/>
          </a:p>
        </p:txBody>
      </p:sp>
      <p:sp>
        <p:nvSpPr>
          <p:cNvPr id="17" name="サブタイトル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ja-JP" altLang="en-US" smtClean="0"/>
              <a:t>マスター サブタイトルの書式設定</a:t>
            </a:r>
            <a:endParaRPr kumimoji="0" lang="en-US"/>
          </a:p>
        </p:txBody>
      </p:sp>
      <p:grpSp>
        <p:nvGrpSpPr>
          <p:cNvPr id="2" name="グループ化 1"/>
          <p:cNvGrpSpPr/>
          <p:nvPr/>
        </p:nvGrpSpPr>
        <p:grpSpPr>
          <a:xfrm>
            <a:off x="-3765" y="4953000"/>
            <a:ext cx="9147765" cy="1912088"/>
            <a:chOff x="-3765" y="4832896"/>
            <a:chExt cx="9147765" cy="2032192"/>
          </a:xfrm>
        </p:grpSpPr>
        <p:sp>
          <p:nvSpPr>
            <p:cNvPr id="7" name="フリーフォーム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フリーフォーム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フリーフォーム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直線コネクタ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付プレースホルダー 29"/>
          <p:cNvSpPr>
            <a:spLocks noGrp="1"/>
          </p:cNvSpPr>
          <p:nvPr>
            <p:ph type="dt" sz="half" idx="10"/>
          </p:nvPr>
        </p:nvSpPr>
        <p:spPr/>
        <p:txBody>
          <a:bodyPr/>
          <a:lstStyle>
            <a:lvl1pPr>
              <a:defRPr>
                <a:solidFill>
                  <a:srgbClr val="FFFFFF"/>
                </a:solidFill>
              </a:defRPr>
            </a:lvl1pPr>
            <a:extLst/>
          </a:lstStyle>
          <a:p>
            <a:fld id="{79802C8A-8BAF-4C35-A949-30B84E8B4D42}" type="datetimeFigureOut">
              <a:rPr kumimoji="1" lang="ja-JP" altLang="en-US" smtClean="0"/>
              <a:pPr/>
              <a:t>2019/11/18</a:t>
            </a:fld>
            <a:endParaRPr kumimoji="1" lang="ja-JP" altLang="en-US"/>
          </a:p>
        </p:txBody>
      </p:sp>
      <p:sp>
        <p:nvSpPr>
          <p:cNvPr id="19" name="フッター プレースホルダー 18"/>
          <p:cNvSpPr>
            <a:spLocks noGrp="1"/>
          </p:cNvSpPr>
          <p:nvPr>
            <p:ph type="ftr" sz="quarter" idx="11"/>
          </p:nvPr>
        </p:nvSpPr>
        <p:spPr/>
        <p:txBody>
          <a:bodyPr/>
          <a:lstStyle>
            <a:lvl1pPr>
              <a:defRPr>
                <a:solidFill>
                  <a:schemeClr val="accent1">
                    <a:tint val="20000"/>
                  </a:schemeClr>
                </a:solidFill>
              </a:defRPr>
            </a:lvl1pPr>
            <a:extLst/>
          </a:lstStyle>
          <a:p>
            <a:endParaRPr kumimoji="1" lang="ja-JP" altLang="en-US"/>
          </a:p>
        </p:txBody>
      </p:sp>
      <p:sp>
        <p:nvSpPr>
          <p:cNvPr id="27" name="スライド番号プレースホルダー 26"/>
          <p:cNvSpPr>
            <a:spLocks noGrp="1"/>
          </p:cNvSpPr>
          <p:nvPr>
            <p:ph type="sldNum" sz="quarter" idx="12"/>
          </p:nvPr>
        </p:nvSpPr>
        <p:spPr/>
        <p:txBody>
          <a:bodyPr/>
          <a:lstStyle>
            <a:lvl1pPr>
              <a:defRPr>
                <a:solidFill>
                  <a:srgbClr val="FFFFFF"/>
                </a:solidFill>
              </a:defRPr>
            </a:lvl1pPr>
            <a:extLst/>
          </a:lstStyle>
          <a:p>
            <a:fld id="{C10F9A21-2963-4087-B21C-D06AF30D7E7F}"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1481329"/>
            <a:ext cx="8229600" cy="4386071"/>
          </a:xfrm>
        </p:spPr>
        <p:txBody>
          <a:bodyPr vert="eaVert"/>
          <a:lstStyle>
            <a:extLs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extLst/>
          </a:lstStyle>
          <a:p>
            <a:fld id="{79802C8A-8BAF-4C35-A949-30B84E8B4D42}" type="datetimeFigureOut">
              <a:rPr kumimoji="1" lang="ja-JP" altLang="en-US" smtClean="0"/>
              <a:pPr/>
              <a:t>2019/11/18</a:t>
            </a:fld>
            <a:endParaRPr kumimoji="1" lang="ja-JP" altLang="en-US"/>
          </a:p>
        </p:txBody>
      </p:sp>
      <p:sp>
        <p:nvSpPr>
          <p:cNvPr id="5" name="フッター プレースホルダー 4"/>
          <p:cNvSpPr>
            <a:spLocks noGrp="1"/>
          </p:cNvSpPr>
          <p:nvPr>
            <p:ph type="ftr" sz="quarter" idx="11"/>
          </p:nvPr>
        </p:nvSpPr>
        <p:spPr/>
        <p:txBody>
          <a:bodyPr/>
          <a:lstStyle>
            <a:extLst/>
          </a:lstStyle>
          <a:p>
            <a:endParaRPr kumimoji="1" lang="ja-JP" altLang="en-US"/>
          </a:p>
        </p:txBody>
      </p:sp>
      <p:sp>
        <p:nvSpPr>
          <p:cNvPr id="6" name="スライド番号プレースホルダー 5"/>
          <p:cNvSpPr>
            <a:spLocks noGrp="1"/>
          </p:cNvSpPr>
          <p:nvPr>
            <p:ph type="sldNum" sz="quarter" idx="12"/>
          </p:nvPr>
        </p:nvSpPr>
        <p:spPr/>
        <p:txBody>
          <a:bodyPr/>
          <a:lstStyle>
            <a:extLst/>
          </a:lstStyle>
          <a:p>
            <a:fld id="{C10F9A21-2963-4087-B21C-D06AF30D7E7F}"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44013" y="274640"/>
            <a:ext cx="1777470" cy="5592761"/>
          </a:xfrm>
        </p:spPr>
        <p:txBody>
          <a:bodyPr vert="eaVert"/>
          <a:lstStyle>
            <a:extLst/>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274641"/>
            <a:ext cx="6324600" cy="5592760"/>
          </a:xfrm>
        </p:spPr>
        <p:txBody>
          <a:bodyPr vert="eaVert"/>
          <a:lstStyle>
            <a:extLs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extLst/>
          </a:lstStyle>
          <a:p>
            <a:fld id="{79802C8A-8BAF-4C35-A949-30B84E8B4D42}" type="datetimeFigureOut">
              <a:rPr kumimoji="1" lang="ja-JP" altLang="en-US" smtClean="0"/>
              <a:pPr/>
              <a:t>2019/11/18</a:t>
            </a:fld>
            <a:endParaRPr kumimoji="1" lang="ja-JP" altLang="en-US"/>
          </a:p>
        </p:txBody>
      </p:sp>
      <p:sp>
        <p:nvSpPr>
          <p:cNvPr id="5" name="フッター プレースホルダー 4"/>
          <p:cNvSpPr>
            <a:spLocks noGrp="1"/>
          </p:cNvSpPr>
          <p:nvPr>
            <p:ph type="ftr" sz="quarter" idx="11"/>
          </p:nvPr>
        </p:nvSpPr>
        <p:spPr/>
        <p:txBody>
          <a:bodyPr/>
          <a:lstStyle>
            <a:extLst/>
          </a:lstStyle>
          <a:p>
            <a:endParaRPr kumimoji="1" lang="ja-JP" altLang="en-US"/>
          </a:p>
        </p:txBody>
      </p:sp>
      <p:sp>
        <p:nvSpPr>
          <p:cNvPr id="6" name="スライド番号プレースホルダー 5"/>
          <p:cNvSpPr>
            <a:spLocks noGrp="1"/>
          </p:cNvSpPr>
          <p:nvPr>
            <p:ph type="sldNum" sz="quarter" idx="12"/>
          </p:nvPr>
        </p:nvSpPr>
        <p:spPr/>
        <p:txBody>
          <a:bodyPr/>
          <a:lstStyle>
            <a:extLst/>
          </a:lstStyle>
          <a:p>
            <a:fld id="{C10F9A21-2963-4087-B21C-D06AF30D7E7F}"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extLs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extLst/>
          </a:lstStyle>
          <a:p>
            <a:fld id="{79802C8A-8BAF-4C35-A949-30B84E8B4D42}" type="datetimeFigureOut">
              <a:rPr kumimoji="1" lang="ja-JP" altLang="en-US" smtClean="0"/>
              <a:pPr/>
              <a:t>2019/11/18</a:t>
            </a:fld>
            <a:endParaRPr kumimoji="1" lang="ja-JP" altLang="en-US"/>
          </a:p>
        </p:txBody>
      </p:sp>
      <p:sp>
        <p:nvSpPr>
          <p:cNvPr id="5" name="フッター プレースホルダー 4"/>
          <p:cNvSpPr>
            <a:spLocks noGrp="1"/>
          </p:cNvSpPr>
          <p:nvPr>
            <p:ph type="ftr" sz="quarter" idx="11"/>
          </p:nvPr>
        </p:nvSpPr>
        <p:spPr/>
        <p:txBody>
          <a:bodyPr/>
          <a:lstStyle>
            <a:extLst/>
          </a:lstStyle>
          <a:p>
            <a:endParaRPr kumimoji="1" lang="ja-JP" altLang="en-US"/>
          </a:p>
        </p:txBody>
      </p:sp>
      <p:sp>
        <p:nvSpPr>
          <p:cNvPr id="6" name="スライド番号プレースホルダー 5"/>
          <p:cNvSpPr>
            <a:spLocks noGrp="1"/>
          </p:cNvSpPr>
          <p:nvPr>
            <p:ph type="sldNum" sz="quarter" idx="12"/>
          </p:nvPr>
        </p:nvSpPr>
        <p:spPr/>
        <p:txBody>
          <a:bodyPr/>
          <a:lstStyle>
            <a:extLst/>
          </a:lstStyle>
          <a:p>
            <a:fld id="{C10F9A21-2963-4087-B21C-D06AF30D7E7F}" type="slidenum">
              <a:rPr kumimoji="1" lang="ja-JP" altLang="en-US" smtClean="0"/>
              <a:pPr/>
              <a:t>&lt;#&gt;</a:t>
            </a:fld>
            <a:endParaRPr kumimoji="1" lang="ja-JP" altLang="en-US"/>
          </a:p>
        </p:txBody>
      </p:sp>
      <p:sp>
        <p:nvSpPr>
          <p:cNvPr id="7" name="タイトル 6"/>
          <p:cNvSpPr>
            <a:spLocks noGrp="1"/>
          </p:cNvSpPr>
          <p:nvPr>
            <p:ph type="title"/>
          </p:nvPr>
        </p:nvSpPr>
        <p:spPr/>
        <p:txBody>
          <a:bodyPr rtlCol="0"/>
          <a:lstStyle>
            <a:extLst/>
          </a:lstStyle>
          <a:p>
            <a:r>
              <a:rPr kumimoji="0" lang="ja-JP" altLang="en-US" smtClean="0"/>
              <a:t>マスター タイトルの書式設定</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2">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ja-JP" altLang="en-US" smtClean="0"/>
              <a:t>マスター テキストの書式設定</a:t>
            </a:r>
          </a:p>
        </p:txBody>
      </p:sp>
      <p:sp>
        <p:nvSpPr>
          <p:cNvPr id="4" name="日付プレースホルダー 3"/>
          <p:cNvSpPr>
            <a:spLocks noGrp="1"/>
          </p:cNvSpPr>
          <p:nvPr>
            <p:ph type="dt" sz="half" idx="10"/>
          </p:nvPr>
        </p:nvSpPr>
        <p:spPr/>
        <p:txBody>
          <a:bodyPr/>
          <a:lstStyle>
            <a:extLst/>
          </a:lstStyle>
          <a:p>
            <a:fld id="{79802C8A-8BAF-4C35-A949-30B84E8B4D42}" type="datetimeFigureOut">
              <a:rPr kumimoji="1" lang="ja-JP" altLang="en-US" smtClean="0"/>
              <a:pPr/>
              <a:t>2019/11/18</a:t>
            </a:fld>
            <a:endParaRPr kumimoji="1" lang="ja-JP" altLang="en-US"/>
          </a:p>
        </p:txBody>
      </p:sp>
      <p:sp>
        <p:nvSpPr>
          <p:cNvPr id="5" name="フッター プレースホルダー 4"/>
          <p:cNvSpPr>
            <a:spLocks noGrp="1"/>
          </p:cNvSpPr>
          <p:nvPr>
            <p:ph type="ftr" sz="quarter" idx="11"/>
          </p:nvPr>
        </p:nvSpPr>
        <p:spPr/>
        <p:txBody>
          <a:bodyPr/>
          <a:lstStyle>
            <a:extLst/>
          </a:lstStyle>
          <a:p>
            <a:endParaRPr kumimoji="1" lang="ja-JP" altLang="en-US"/>
          </a:p>
        </p:txBody>
      </p:sp>
      <p:sp>
        <p:nvSpPr>
          <p:cNvPr id="6" name="スライド番号プレースホルダー 5"/>
          <p:cNvSpPr>
            <a:spLocks noGrp="1"/>
          </p:cNvSpPr>
          <p:nvPr>
            <p:ph type="sldNum" sz="quarter" idx="12"/>
          </p:nvPr>
        </p:nvSpPr>
        <p:spPr/>
        <p:txBody>
          <a:bodyPr/>
          <a:lstStyle>
            <a:extLst/>
          </a:lstStyle>
          <a:p>
            <a:fld id="{C10F9A21-2963-4087-B21C-D06AF30D7E7F}" type="slidenum">
              <a:rPr kumimoji="1" lang="ja-JP" altLang="en-US" smtClean="0"/>
              <a:pPr/>
              <a:t>&lt;#&gt;</a:t>
            </a:fld>
            <a:endParaRPr kumimoji="1" lang="ja-JP" altLang="en-US"/>
          </a:p>
        </p:txBody>
      </p:sp>
      <p:sp>
        <p:nvSpPr>
          <p:cNvPr id="7" name="山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山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bg>
      <p:bgRef idx="1002">
        <a:schemeClr val="bg1"/>
      </p:bgRef>
    </p:bg>
    <p:spTree>
      <p:nvGrpSpPr>
        <p:cNvPr id="1" name=""/>
        <p:cNvGrpSpPr/>
        <p:nvPr/>
      </p:nvGrpSpPr>
      <p:grpSpPr>
        <a:xfrm>
          <a:off x="0" y="0"/>
          <a:ext cx="0" cy="0"/>
          <a:chOff x="0" y="0"/>
          <a:chExt cx="0" cy="0"/>
        </a:xfrm>
      </p:grpSpPr>
      <p:sp>
        <p:nvSpPr>
          <p:cNvPr id="3" name="コンテンツ プレースホルダー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コンテンツ プレースホルダー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ー 4"/>
          <p:cNvSpPr>
            <a:spLocks noGrp="1"/>
          </p:cNvSpPr>
          <p:nvPr>
            <p:ph type="dt" sz="half" idx="10"/>
          </p:nvPr>
        </p:nvSpPr>
        <p:spPr/>
        <p:txBody>
          <a:bodyPr/>
          <a:lstStyle>
            <a:extLst/>
          </a:lstStyle>
          <a:p>
            <a:fld id="{79802C8A-8BAF-4C35-A949-30B84E8B4D42}" type="datetimeFigureOut">
              <a:rPr kumimoji="1" lang="ja-JP" altLang="en-US" smtClean="0"/>
              <a:pPr/>
              <a:t>2019/11/18</a:t>
            </a:fld>
            <a:endParaRPr kumimoji="1" lang="ja-JP" altLang="en-US"/>
          </a:p>
        </p:txBody>
      </p:sp>
      <p:sp>
        <p:nvSpPr>
          <p:cNvPr id="6" name="フッター プレースホルダー 5"/>
          <p:cNvSpPr>
            <a:spLocks noGrp="1"/>
          </p:cNvSpPr>
          <p:nvPr>
            <p:ph type="ftr" sz="quarter" idx="11"/>
          </p:nvPr>
        </p:nvSpPr>
        <p:spPr/>
        <p:txBody>
          <a:bodyPr/>
          <a:lstStyle>
            <a:extLst/>
          </a:lstStyle>
          <a:p>
            <a:endParaRPr kumimoji="1" lang="ja-JP" altLang="en-US"/>
          </a:p>
        </p:txBody>
      </p:sp>
      <p:sp>
        <p:nvSpPr>
          <p:cNvPr id="7" name="スライド番号プレースホルダー 6"/>
          <p:cNvSpPr>
            <a:spLocks noGrp="1"/>
          </p:cNvSpPr>
          <p:nvPr>
            <p:ph type="sldNum" sz="quarter" idx="12"/>
          </p:nvPr>
        </p:nvSpPr>
        <p:spPr/>
        <p:txBody>
          <a:bodyPr/>
          <a:lstStyle>
            <a:extLst/>
          </a:lstStyle>
          <a:p>
            <a:fld id="{C10F9A21-2963-4087-B21C-D06AF30D7E7F}" type="slidenum">
              <a:rPr kumimoji="1" lang="ja-JP" altLang="en-US" smtClean="0"/>
              <a:pPr/>
              <a:t>&lt;#&gt;</a:t>
            </a:fld>
            <a:endParaRPr kumimoji="1" lang="ja-JP" altLang="en-US"/>
          </a:p>
        </p:txBody>
      </p:sp>
      <p:sp>
        <p:nvSpPr>
          <p:cNvPr id="8" name="タイトル 7"/>
          <p:cNvSpPr>
            <a:spLocks noGrp="1"/>
          </p:cNvSpPr>
          <p:nvPr>
            <p:ph type="title"/>
          </p:nvPr>
        </p:nvSpPr>
        <p:spPr/>
        <p:txBody>
          <a:bodyPr rtlCol="0"/>
          <a:lstStyle>
            <a:extLst/>
          </a:lstStyle>
          <a:p>
            <a:r>
              <a:rPr kumimoji="0" lang="ja-JP" altLang="en-US" smtClean="0"/>
              <a:t>マスター タイトルの書式設定</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8229600" cy="1143000"/>
          </a:xfrm>
        </p:spPr>
        <p:txBody>
          <a:bodyPr anchor="ctr"/>
          <a:lstStyle>
            <a:lvl1pPr>
              <a:defRPr/>
            </a:lvl1pPr>
            <a:extLst/>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smtClean="0"/>
              <a:t>マスター テキストの書式設定</a:t>
            </a:r>
          </a:p>
        </p:txBody>
      </p:sp>
      <p:sp>
        <p:nvSpPr>
          <p:cNvPr id="4" name="テキスト プレースホルダー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smtClean="0"/>
              <a:t>マスター テキストの書式設定</a:t>
            </a:r>
          </a:p>
        </p:txBody>
      </p:sp>
      <p:sp>
        <p:nvSpPr>
          <p:cNvPr id="5" name="コンテンツ プレースホルダー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6" name="コンテンツ プレースホルダー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ー 6"/>
          <p:cNvSpPr>
            <a:spLocks noGrp="1"/>
          </p:cNvSpPr>
          <p:nvPr>
            <p:ph type="dt" sz="half" idx="10"/>
          </p:nvPr>
        </p:nvSpPr>
        <p:spPr/>
        <p:txBody>
          <a:bodyPr/>
          <a:lstStyle>
            <a:extLst/>
          </a:lstStyle>
          <a:p>
            <a:fld id="{79802C8A-8BAF-4C35-A949-30B84E8B4D42}" type="datetimeFigureOut">
              <a:rPr kumimoji="1" lang="ja-JP" altLang="en-US" smtClean="0"/>
              <a:pPr/>
              <a:t>2019/11/18</a:t>
            </a:fld>
            <a:endParaRPr kumimoji="1" lang="ja-JP" altLang="en-US"/>
          </a:p>
        </p:txBody>
      </p:sp>
      <p:sp>
        <p:nvSpPr>
          <p:cNvPr id="8" name="フッター プレースホルダー 7"/>
          <p:cNvSpPr>
            <a:spLocks noGrp="1"/>
          </p:cNvSpPr>
          <p:nvPr>
            <p:ph type="ftr" sz="quarter" idx="11"/>
          </p:nvPr>
        </p:nvSpPr>
        <p:spPr/>
        <p:txBody>
          <a:bodyPr/>
          <a:lstStyle>
            <a:extLst/>
          </a:lstStyle>
          <a:p>
            <a:endParaRPr kumimoji="1" lang="ja-JP" altLang="en-US"/>
          </a:p>
        </p:txBody>
      </p:sp>
      <p:sp>
        <p:nvSpPr>
          <p:cNvPr id="9" name="スライド番号プレースホルダー 8"/>
          <p:cNvSpPr>
            <a:spLocks noGrp="1"/>
          </p:cNvSpPr>
          <p:nvPr>
            <p:ph type="sldNum" sz="quarter" idx="12"/>
          </p:nvPr>
        </p:nvSpPr>
        <p:spPr/>
        <p:txBody>
          <a:bodyPr/>
          <a:lstStyle>
            <a:extLst/>
          </a:lstStyle>
          <a:p>
            <a:fld id="{C10F9A21-2963-4087-B21C-D06AF30D7E7F}" type="slidenum">
              <a:rPr kumimoji="1" lang="ja-JP" altLang="en-US" smtClean="0"/>
              <a:pPr/>
              <a:t>&lt;#&gt;</a:t>
            </a:fld>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bg>
      <p:bgRef idx="1002">
        <a:schemeClr val="bg1"/>
      </p:bgRef>
    </p:bg>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p:txBody>
          <a:bodyPr/>
          <a:lstStyle>
            <a:extLst/>
          </a:lstStyle>
          <a:p>
            <a:fld id="{79802C8A-8BAF-4C35-A949-30B84E8B4D42}" type="datetimeFigureOut">
              <a:rPr kumimoji="1" lang="ja-JP" altLang="en-US" smtClean="0"/>
              <a:pPr/>
              <a:t>2019/11/18</a:t>
            </a:fld>
            <a:endParaRPr kumimoji="1" lang="ja-JP" altLang="en-US"/>
          </a:p>
        </p:txBody>
      </p:sp>
      <p:sp>
        <p:nvSpPr>
          <p:cNvPr id="4" name="フッター プレースホルダー 3"/>
          <p:cNvSpPr>
            <a:spLocks noGrp="1"/>
          </p:cNvSpPr>
          <p:nvPr>
            <p:ph type="ftr" sz="quarter" idx="11"/>
          </p:nvPr>
        </p:nvSpPr>
        <p:spPr/>
        <p:txBody>
          <a:bodyPr/>
          <a:lstStyle>
            <a:extLst/>
          </a:lstStyle>
          <a:p>
            <a:endParaRPr kumimoji="1" lang="ja-JP" altLang="en-US"/>
          </a:p>
        </p:txBody>
      </p:sp>
      <p:sp>
        <p:nvSpPr>
          <p:cNvPr id="5" name="スライド番号プレースホルダー 4"/>
          <p:cNvSpPr>
            <a:spLocks noGrp="1"/>
          </p:cNvSpPr>
          <p:nvPr>
            <p:ph type="sldNum" sz="quarter" idx="12"/>
          </p:nvPr>
        </p:nvSpPr>
        <p:spPr/>
        <p:txBody>
          <a:bodyPr/>
          <a:lstStyle>
            <a:extLst/>
          </a:lstStyle>
          <a:p>
            <a:fld id="{C10F9A21-2963-4087-B21C-D06AF30D7E7F}" type="slidenum">
              <a:rPr kumimoji="1" lang="ja-JP" altLang="en-US" smtClean="0"/>
              <a:pPr/>
              <a:t>&lt;#&gt;</a:t>
            </a:fld>
            <a:endParaRPr kumimoji="1" lang="ja-JP" altLang="en-US"/>
          </a:p>
        </p:txBody>
      </p:sp>
      <p:sp>
        <p:nvSpPr>
          <p:cNvPr id="6" name="タイトル 5"/>
          <p:cNvSpPr>
            <a:spLocks noGrp="1"/>
          </p:cNvSpPr>
          <p:nvPr>
            <p:ph type="title"/>
          </p:nvPr>
        </p:nvSpPr>
        <p:spPr/>
        <p:txBody>
          <a:bodyPr rtlCol="0"/>
          <a:lstStyle>
            <a:extLst/>
          </a:lstStyle>
          <a:p>
            <a:r>
              <a:rPr kumimoji="0" lang="ja-JP" altLang="en-US" smtClean="0"/>
              <a:t>マスター タイトルの書式設定</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extLst/>
          </a:lstStyle>
          <a:p>
            <a:fld id="{79802C8A-8BAF-4C35-A949-30B84E8B4D42}" type="datetimeFigureOut">
              <a:rPr kumimoji="1" lang="ja-JP" altLang="en-US" smtClean="0"/>
              <a:pPr/>
              <a:t>2019/11/18</a:t>
            </a:fld>
            <a:endParaRPr kumimoji="1" lang="ja-JP" altLang="en-US"/>
          </a:p>
        </p:txBody>
      </p:sp>
      <p:sp>
        <p:nvSpPr>
          <p:cNvPr id="3" name="フッター プレースホルダー 2"/>
          <p:cNvSpPr>
            <a:spLocks noGrp="1"/>
          </p:cNvSpPr>
          <p:nvPr>
            <p:ph type="ftr" sz="quarter" idx="11"/>
          </p:nvPr>
        </p:nvSpPr>
        <p:spPr/>
        <p:txBody>
          <a:bodyPr/>
          <a:lstStyle>
            <a:extLst/>
          </a:lstStyle>
          <a:p>
            <a:endParaRPr kumimoji="1" lang="ja-JP" altLang="en-US"/>
          </a:p>
        </p:txBody>
      </p:sp>
      <p:sp>
        <p:nvSpPr>
          <p:cNvPr id="4" name="スライド番号プレースホルダー 3"/>
          <p:cNvSpPr>
            <a:spLocks noGrp="1"/>
          </p:cNvSpPr>
          <p:nvPr>
            <p:ph type="sldNum" sz="quarter" idx="12"/>
          </p:nvPr>
        </p:nvSpPr>
        <p:spPr/>
        <p:txBody>
          <a:bodyPr/>
          <a:lstStyle>
            <a:extLst/>
          </a:lstStyle>
          <a:p>
            <a:fld id="{C10F9A21-2963-4087-B21C-D06AF30D7E7F}"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ja-JP" altLang="en-US" smtClean="0"/>
              <a:t>マスター テキストの書式設定</a:t>
            </a:r>
          </a:p>
        </p:txBody>
      </p:sp>
      <p:sp>
        <p:nvSpPr>
          <p:cNvPr id="4" name="コンテンツ プレースホルダー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ー 4"/>
          <p:cNvSpPr>
            <a:spLocks noGrp="1"/>
          </p:cNvSpPr>
          <p:nvPr>
            <p:ph type="dt" sz="half" idx="10"/>
          </p:nvPr>
        </p:nvSpPr>
        <p:spPr>
          <a:xfrm>
            <a:off x="6727032" y="6407944"/>
            <a:ext cx="1920240" cy="365760"/>
          </a:xfrm>
        </p:spPr>
        <p:txBody>
          <a:bodyPr/>
          <a:lstStyle>
            <a:extLst/>
          </a:lstStyle>
          <a:p>
            <a:fld id="{79802C8A-8BAF-4C35-A949-30B84E8B4D42}" type="datetimeFigureOut">
              <a:rPr kumimoji="1" lang="ja-JP" altLang="en-US" smtClean="0"/>
              <a:pPr/>
              <a:t>2019/11/18</a:t>
            </a:fld>
            <a:endParaRPr kumimoji="1" lang="ja-JP" altLang="en-US"/>
          </a:p>
        </p:txBody>
      </p:sp>
      <p:sp>
        <p:nvSpPr>
          <p:cNvPr id="6" name="フッター プレースホルダー 5"/>
          <p:cNvSpPr>
            <a:spLocks noGrp="1"/>
          </p:cNvSpPr>
          <p:nvPr>
            <p:ph type="ftr" sz="quarter" idx="11"/>
          </p:nvPr>
        </p:nvSpPr>
        <p:spPr/>
        <p:txBody>
          <a:bodyPr/>
          <a:lstStyle>
            <a:extLst/>
          </a:lstStyle>
          <a:p>
            <a:endParaRPr kumimoji="1" lang="ja-JP" altLang="en-US"/>
          </a:p>
        </p:txBody>
      </p:sp>
      <p:sp>
        <p:nvSpPr>
          <p:cNvPr id="7" name="スライド番号プレースホルダー 6"/>
          <p:cNvSpPr>
            <a:spLocks noGrp="1"/>
          </p:cNvSpPr>
          <p:nvPr>
            <p:ph type="sldNum" sz="quarter" idx="12"/>
          </p:nvPr>
        </p:nvSpPr>
        <p:spPr/>
        <p:txBody>
          <a:bodyPr/>
          <a:lstStyle>
            <a:extLst/>
          </a:lstStyle>
          <a:p>
            <a:fld id="{C10F9A21-2963-4087-B21C-D06AF30D7E7F}" type="slidenum">
              <a:rPr kumimoji="1" lang="ja-JP" altLang="en-US" smtClean="0"/>
              <a:pPr/>
              <a:t>&lt;#&gt;</a:t>
            </a:fld>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2">
        <a:schemeClr val="bg1"/>
      </p:bgRef>
    </p:bg>
    <p:spTree>
      <p:nvGrpSpPr>
        <p:cNvPr id="1" name=""/>
        <p:cNvGrpSpPr/>
        <p:nvPr/>
      </p:nvGrpSpPr>
      <p:grpSpPr>
        <a:xfrm>
          <a:off x="0" y="0"/>
          <a:ext cx="0" cy="0"/>
          <a:chOff x="0" y="0"/>
          <a:chExt cx="0" cy="0"/>
        </a:xfrm>
      </p:grpSpPr>
      <p:sp>
        <p:nvSpPr>
          <p:cNvPr id="4" name="テキスト プレースホルダー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ja-JP" altLang="en-US" smtClean="0"/>
              <a:t>マスター テキストの書式設定</a:t>
            </a:r>
          </a:p>
        </p:txBody>
      </p:sp>
      <p:sp>
        <p:nvSpPr>
          <p:cNvPr id="3" name="図プレースホルダー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ja-JP" altLang="en-US" smtClean="0"/>
              <a:t>アイコンをクリックして図を追加</a:t>
            </a:r>
            <a:endParaRPr kumimoji="0" lang="en-US" dirty="0"/>
          </a:p>
        </p:txBody>
      </p:sp>
      <p:sp>
        <p:nvSpPr>
          <p:cNvPr id="5" name="日付プレースホルダー 4"/>
          <p:cNvSpPr>
            <a:spLocks noGrp="1"/>
          </p:cNvSpPr>
          <p:nvPr>
            <p:ph type="dt" sz="half" idx="10"/>
          </p:nvPr>
        </p:nvSpPr>
        <p:spPr/>
        <p:txBody>
          <a:bodyPr/>
          <a:lstStyle>
            <a:lvl1pPr>
              <a:defRPr>
                <a:solidFill>
                  <a:schemeClr val="tx1"/>
                </a:solidFill>
              </a:defRPr>
            </a:lvl1pPr>
            <a:extLst/>
          </a:lstStyle>
          <a:p>
            <a:fld id="{79802C8A-8BAF-4C35-A949-30B84E8B4D42}" type="datetimeFigureOut">
              <a:rPr kumimoji="1" lang="ja-JP" altLang="en-US" smtClean="0"/>
              <a:pPr/>
              <a:t>2019/11/18</a:t>
            </a:fld>
            <a:endParaRPr kumimoji="1" lang="ja-JP" altLang="en-US"/>
          </a:p>
        </p:txBody>
      </p:sp>
      <p:sp>
        <p:nvSpPr>
          <p:cNvPr id="6" name="フッター プレースホルダー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1" lang="ja-JP" altLang="en-US"/>
          </a:p>
        </p:txBody>
      </p:sp>
      <p:sp>
        <p:nvSpPr>
          <p:cNvPr id="7" name="スライド番号プレースホルダー 6"/>
          <p:cNvSpPr>
            <a:spLocks noGrp="1"/>
          </p:cNvSpPr>
          <p:nvPr>
            <p:ph type="sldNum" sz="quarter" idx="12"/>
          </p:nvPr>
        </p:nvSpPr>
        <p:spPr/>
        <p:txBody>
          <a:bodyPr/>
          <a:lstStyle>
            <a:lvl1pPr>
              <a:defRPr>
                <a:solidFill>
                  <a:schemeClr val="tx1"/>
                </a:solidFill>
              </a:defRPr>
            </a:lvl1pPr>
            <a:extLst/>
          </a:lstStyle>
          <a:p>
            <a:fld id="{C10F9A21-2963-4087-B21C-D06AF30D7E7F}" type="slidenum">
              <a:rPr kumimoji="1" lang="ja-JP" altLang="en-US" smtClean="0"/>
              <a:pPr/>
              <a:t>&lt;#&gt;</a:t>
            </a:fld>
            <a:endParaRPr kumimoji="1" lang="ja-JP" altLang="en-US"/>
          </a:p>
        </p:txBody>
      </p:sp>
      <p:sp>
        <p:nvSpPr>
          <p:cNvPr id="2" name="タイトル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ja-JP" altLang="en-US" smtClean="0"/>
              <a:t>マスター タイトルの書式設定</a:t>
            </a:r>
            <a:endParaRPr kumimoji="0" lang="en-US"/>
          </a:p>
        </p:txBody>
      </p:sp>
      <p:sp>
        <p:nvSpPr>
          <p:cNvPr id="8" name="フリーフォーム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フリーフォーム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直線コネクタ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山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山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フリーフォーム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フリーフォーム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直角三角形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直線コネクタ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タイトル プレースホルダー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ja-JP" altLang="en-US" smtClean="0"/>
              <a:t>マスター タイトルの書式設定</a:t>
            </a:r>
            <a:endParaRPr kumimoji="0" lang="en-US"/>
          </a:p>
        </p:txBody>
      </p:sp>
      <p:sp>
        <p:nvSpPr>
          <p:cNvPr id="30" name="テキスト プレースホルダー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0" name="日付プレースホルダー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9802C8A-8BAF-4C35-A949-30B84E8B4D42}" type="datetimeFigureOut">
              <a:rPr kumimoji="1" lang="ja-JP" altLang="en-US" smtClean="0"/>
              <a:pPr/>
              <a:t>2019/11/18</a:t>
            </a:fld>
            <a:endParaRPr kumimoji="1" lang="ja-JP" altLang="en-US"/>
          </a:p>
        </p:txBody>
      </p:sp>
      <p:sp>
        <p:nvSpPr>
          <p:cNvPr id="22" name="フッター プレースホルダー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kumimoji="1" lang="ja-JP" altLang="en-US"/>
          </a:p>
        </p:txBody>
      </p:sp>
      <p:sp>
        <p:nvSpPr>
          <p:cNvPr id="18" name="スライド番号プレースホルダー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10F9A21-2963-4087-B21C-D06AF30D7E7F}"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1"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1"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1"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1"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1"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1"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1"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1" sz="1600" kern="1200" baseline="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l"/>
            <a:r>
              <a:rPr kumimoji="1" lang="ja-JP" altLang="en-US" sz="4000" dirty="0" smtClean="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福井市における</a:t>
            </a:r>
            <a:r>
              <a:rPr kumimoji="1" lang="en-US" altLang="ja-JP" sz="4000" dirty="0" smtClean="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
            </a:r>
            <a:br>
              <a:rPr kumimoji="1" lang="en-US" altLang="ja-JP" sz="4000" dirty="0" smtClean="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br>
            <a:r>
              <a:rPr kumimoji="1" lang="ja-JP" altLang="en-US" sz="4000" dirty="0" smtClean="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学校施設の整備について</a:t>
            </a:r>
            <a:endParaRPr kumimoji="1" lang="ja-JP" altLang="en-US" sz="4000" dirty="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サブタイトル 2"/>
          <p:cNvSpPr>
            <a:spLocks noGrp="1"/>
          </p:cNvSpPr>
          <p:nvPr>
            <p:ph type="subTitle" idx="1"/>
          </p:nvPr>
        </p:nvSpPr>
        <p:spPr>
          <a:xfrm>
            <a:off x="1403648" y="3861048"/>
            <a:ext cx="6400800" cy="1559024"/>
          </a:xfrm>
        </p:spPr>
        <p:txBody>
          <a:bodyPr>
            <a:normAutofit/>
          </a:bodyPr>
          <a:lstStyle/>
          <a:p>
            <a:pPr algn="l"/>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令和元年</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10</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rPr>
              <a:t>17</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日</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福井市役所　教育総務課</a:t>
            </a:r>
            <a:endParaRPr kumimoji="1"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l"/>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主査　伊原　亨（いはら　とおる）</a:t>
            </a:r>
            <a:endParaRPr kumimoji="1" lang="ja-JP" altLang="en-US" sz="2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xmlns="" val="30610424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555776" y="183602"/>
            <a:ext cx="5400600" cy="644203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4707667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normAutofit/>
          </a:bodyPr>
          <a:lstStyle/>
          <a:p>
            <a:pPr marL="0" indent="0">
              <a:buNone/>
            </a:pPr>
            <a:endPar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工事の目的</a:t>
            </a:r>
            <a:endPar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洋式便器がない又は１個のみというトイレスペースもあることから、和式便器に不慣れな児童のストレス、</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健康面に配慮するため</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洋式化改修を行う。</a:t>
            </a:r>
            <a:endParaRPr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福井市の整備目標</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洋式化率</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の低い学校から順次和式便器を洋式便器に個別改修し、１校あたりの洋式化率を</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50</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％以上にする。</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endPar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タイトル 1"/>
          <p:cNvSpPr>
            <a:spLocks noGrp="1"/>
          </p:cNvSpPr>
          <p:nvPr>
            <p:ph type="title"/>
          </p:nvPr>
        </p:nvSpPr>
        <p:spPr/>
        <p:txBody>
          <a:bodyPr/>
          <a:lstStyle/>
          <a:p>
            <a:pPr algn="ctr"/>
            <a:r>
              <a:rPr kumimoji="1" lang="ja-JP" altLang="en-US" dirty="0" smtClean="0"/>
              <a:t>トイレ整備工事（洋式化改修）</a:t>
            </a:r>
            <a:endParaRPr kumimoji="1" lang="ja-JP" altLang="en-US" dirty="0"/>
          </a:p>
        </p:txBody>
      </p:sp>
    </p:spTree>
    <p:extLst>
      <p:ext uri="{BB962C8B-B14F-4D97-AF65-F5344CB8AC3E}">
        <p14:creationId xmlns:p14="http://schemas.microsoft.com/office/powerpoint/2010/main" xmlns="" val="1791720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p>
            <a:pPr marL="0" indent="0">
              <a:buNone/>
            </a:pPr>
            <a:r>
              <a:rPr kumimoji="1" lang="ja-JP" altLang="en-US" dirty="0" smtClean="0"/>
              <a:t>　</a:t>
            </a:r>
            <a:endParaRPr kumimoji="1" lang="en-US" altLang="ja-JP" dirty="0" smtClean="0"/>
          </a:p>
          <a:p>
            <a:pPr marL="0" indent="0">
              <a:buNone/>
            </a:pPr>
            <a:r>
              <a:rPr lang="ja-JP" altLang="en-US" dirty="0" smtClean="0"/>
              <a:t>　</a:t>
            </a:r>
            <a:r>
              <a:rPr kumimoji="1" lang="ja-JP" altLang="en-US" sz="2800" b="1" dirty="0" smtClean="0"/>
              <a:t>福井市</a:t>
            </a:r>
            <a:r>
              <a:rPr lang="ja-JP" altLang="en-US" sz="2800" b="1" dirty="0" smtClean="0"/>
              <a:t>における普通教室の設置率　</a:t>
            </a:r>
            <a:r>
              <a:rPr lang="en-US" altLang="ja-JP" sz="2800" b="1" dirty="0" smtClean="0"/>
              <a:t>100</a:t>
            </a:r>
            <a:r>
              <a:rPr lang="ja-JP" altLang="en-US" sz="2800" b="1" dirty="0" smtClean="0"/>
              <a:t>％</a:t>
            </a:r>
            <a:endParaRPr lang="en-US" altLang="ja-JP" sz="2800" b="1" dirty="0" smtClean="0"/>
          </a:p>
          <a:p>
            <a:pPr marL="0" indent="0">
              <a:buNone/>
            </a:pPr>
            <a:r>
              <a:rPr lang="ja-JP" altLang="en-US" sz="2800" dirty="0"/>
              <a:t>　</a:t>
            </a:r>
            <a:endParaRPr lang="en-US" altLang="ja-JP" sz="2800" dirty="0" smtClean="0"/>
          </a:p>
          <a:p>
            <a:pPr marL="0" indent="0">
              <a:buNone/>
            </a:pPr>
            <a:r>
              <a:rPr lang="ja-JP" altLang="en-US" sz="2800" dirty="0"/>
              <a:t>　</a:t>
            </a:r>
            <a:r>
              <a:rPr lang="ja-JP" altLang="en-US" sz="2800" dirty="0" smtClean="0"/>
              <a:t>平成</a:t>
            </a:r>
            <a:r>
              <a:rPr lang="en-US" altLang="ja-JP" sz="2800" dirty="0" smtClean="0"/>
              <a:t>29</a:t>
            </a:r>
            <a:r>
              <a:rPr lang="ja-JP" altLang="en-US" sz="2800" dirty="0" smtClean="0"/>
              <a:t>年度には、音楽室を中心に特別教室についても空調整備を行った。</a:t>
            </a:r>
            <a:endParaRPr lang="en-US" altLang="ja-JP" sz="2800" dirty="0" smtClean="0"/>
          </a:p>
          <a:p>
            <a:pPr marL="0" indent="0">
              <a:buNone/>
            </a:pPr>
            <a:r>
              <a:rPr kumimoji="1" lang="ja-JP" altLang="en-US" dirty="0"/>
              <a:t>　</a:t>
            </a:r>
          </a:p>
        </p:txBody>
      </p:sp>
      <p:sp>
        <p:nvSpPr>
          <p:cNvPr id="2" name="タイトル 1"/>
          <p:cNvSpPr>
            <a:spLocks noGrp="1"/>
          </p:cNvSpPr>
          <p:nvPr>
            <p:ph type="title"/>
          </p:nvPr>
        </p:nvSpPr>
        <p:spPr/>
        <p:txBody>
          <a:bodyPr/>
          <a:lstStyle/>
          <a:p>
            <a:pPr algn="ctr"/>
            <a:r>
              <a:rPr kumimoji="1" lang="ja-JP" altLang="en-US" dirty="0" smtClean="0"/>
              <a:t>空調整備</a:t>
            </a:r>
            <a:endParaRPr kumimoji="1" lang="ja-JP" altLang="en-US" dirty="0"/>
          </a:p>
        </p:txBody>
      </p:sp>
    </p:spTree>
    <p:extLst>
      <p:ext uri="{BB962C8B-B14F-4D97-AF65-F5344CB8AC3E}">
        <p14:creationId xmlns:p14="http://schemas.microsoft.com/office/powerpoint/2010/main" xmlns="" val="31766212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normAutofit fontScale="85000" lnSpcReduction="20000"/>
          </a:bodyPr>
          <a:lstStyle/>
          <a:p>
            <a:pPr marL="0" indent="0">
              <a:buNone/>
            </a:pP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3200" dirty="0" smtClean="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rPr>
              <a:t>長寿命化のイメージ</a:t>
            </a:r>
            <a:endParaRPr lang="en-US" altLang="ja-JP" sz="3200" dirty="0" smtClean="0">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800" b="1" dirty="0" smtClean="0">
                <a:latin typeface="メイリオ" panose="020B0604030504040204" pitchFamily="50" charset="-128"/>
                <a:ea typeface="メイリオ" panose="020B0604030504040204" pitchFamily="50" charset="-128"/>
                <a:cs typeface="メイリオ" panose="020B0604030504040204" pitchFamily="50" charset="-128"/>
              </a:rPr>
              <a:t>建物</a:t>
            </a:r>
            <a:r>
              <a:rPr lang="ja-JP" altLang="en-US" sz="2800" b="1" dirty="0">
                <a:latin typeface="メイリオ" panose="020B0604030504040204" pitchFamily="50" charset="-128"/>
                <a:ea typeface="メイリオ" panose="020B0604030504040204" pitchFamily="50" charset="-128"/>
                <a:cs typeface="メイリオ" panose="020B0604030504040204" pitchFamily="50" charset="-128"/>
              </a:rPr>
              <a:t>全体</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の物理的な不具合を直し</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建物</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2800" b="1" dirty="0">
                <a:latin typeface="メイリオ" panose="020B0604030504040204" pitchFamily="50" charset="-128"/>
                <a:ea typeface="メイリオ" panose="020B0604030504040204" pitchFamily="50" charset="-128"/>
                <a:cs typeface="メイリオ" panose="020B0604030504040204" pitchFamily="50" charset="-128"/>
              </a:rPr>
              <a:t>耐久性を高め</a:t>
            </a:r>
            <a:r>
              <a:rPr lang="ja-JP" altLang="en-US" sz="2400" b="1" dirty="0">
                <a:latin typeface="メイリオ" panose="020B0604030504040204" pitchFamily="50" charset="-128"/>
                <a:ea typeface="メイリオ" panose="020B0604030504040204" pitchFamily="50" charset="-128"/>
                <a:cs typeface="メイリオ" panose="020B0604030504040204" pitchFamily="50" charset="-128"/>
              </a:rPr>
              <a:t>る</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ことに加え</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建物</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2800" b="1" dirty="0">
                <a:latin typeface="メイリオ" panose="020B0604030504040204" pitchFamily="50" charset="-128"/>
                <a:ea typeface="メイリオ" panose="020B0604030504040204" pitchFamily="50" charset="-128"/>
                <a:cs typeface="メイリオ" panose="020B0604030504040204" pitchFamily="50" charset="-128"/>
              </a:rPr>
              <a:t>機能や性能を</a:t>
            </a: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現在の学校が求められている水準</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まで</a:t>
            </a:r>
            <a:endParaRPr lang="en-US" altLang="ja-JP" sz="20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0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800" b="1" dirty="0" smtClean="0">
                <a:latin typeface="メイリオ" panose="020B0604030504040204" pitchFamily="50" charset="-128"/>
                <a:ea typeface="メイリオ" panose="020B0604030504040204" pitchFamily="50" charset="-128"/>
                <a:cs typeface="メイリオ" panose="020B0604030504040204" pitchFamily="50" charset="-128"/>
              </a:rPr>
              <a:t>引き上げる改修</a:t>
            </a:r>
            <a:endParaRPr lang="en-US" altLang="ja-JP" sz="28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endParaRPr lang="en-US" altLang="ja-JP" sz="28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8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構造体（柱やはり）に使用されているコンクリートや鉄筋の強度が確保されている場合、</a:t>
            </a:r>
            <a:r>
              <a:rPr lang="en-US" altLang="ja-JP" sz="2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30</a:t>
            </a:r>
            <a:r>
              <a:rPr lang="ja-JP" altLang="en-US" sz="2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年以上の建物の使用を前提とした改修を実施する。</a:t>
            </a:r>
            <a:endParaRPr lang="en-US" altLang="ja-JP" sz="2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endParaRPr lang="en-US" altLang="ja-JP" sz="2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endParaRPr lang="en-US" altLang="ja-JP" sz="2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109728" lvl="0" indent="0">
              <a:buClr>
                <a:srgbClr val="2DA2BF"/>
              </a:buClr>
              <a:buNone/>
            </a:pPr>
            <a:r>
              <a:rPr lang="ja-JP" altLang="en-US" sz="1500" dirty="0" smtClean="0">
                <a:solidFill>
                  <a:prstClr val="black"/>
                </a:solidFill>
              </a:rPr>
              <a:t>　　（平成</a:t>
            </a:r>
            <a:r>
              <a:rPr lang="en-US" altLang="ja-JP" sz="1500" dirty="0" smtClean="0">
                <a:solidFill>
                  <a:prstClr val="black"/>
                </a:solidFill>
              </a:rPr>
              <a:t>29</a:t>
            </a:r>
            <a:r>
              <a:rPr lang="ja-JP" altLang="en-US" sz="1500" dirty="0" smtClean="0">
                <a:solidFill>
                  <a:prstClr val="black"/>
                </a:solidFill>
              </a:rPr>
              <a:t>年　文部科学省大臣官房文教施設企画部施設助成課</a:t>
            </a:r>
            <a:r>
              <a:rPr lang="ja-JP" altLang="en-US" sz="1500" dirty="0">
                <a:solidFill>
                  <a:prstClr val="black"/>
                </a:solidFill>
              </a:rPr>
              <a:t>　</a:t>
            </a:r>
            <a:r>
              <a:rPr lang="ja-JP" altLang="en-US" sz="1500" dirty="0" smtClean="0">
                <a:solidFill>
                  <a:prstClr val="black"/>
                </a:solidFill>
              </a:rPr>
              <a:t>「公立学校施設整備について」より</a:t>
            </a:r>
            <a:r>
              <a:rPr lang="ja-JP" altLang="en-US" sz="1500" dirty="0">
                <a:solidFill>
                  <a:prstClr val="black"/>
                </a:solidFill>
              </a:rPr>
              <a:t>引用）</a:t>
            </a:r>
          </a:p>
          <a:p>
            <a:pPr marL="0" indent="0">
              <a:buNone/>
            </a:pPr>
            <a:endParaRPr lang="en-US" altLang="ja-JP" sz="2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endParaRPr lang="en-US" altLang="ja-JP" sz="26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0" indent="0">
              <a:buNone/>
            </a:pPr>
            <a:endParaRPr lang="en-US" altLang="ja-JP" sz="2800"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marL="0" indent="0">
              <a:buNone/>
            </a:pPr>
            <a:endParaRPr kumimoji="1" lang="ja-JP" altLang="en-US" dirty="0"/>
          </a:p>
        </p:txBody>
      </p:sp>
      <p:sp>
        <p:nvSpPr>
          <p:cNvPr id="2" name="タイトル 1"/>
          <p:cNvSpPr>
            <a:spLocks noGrp="1"/>
          </p:cNvSpPr>
          <p:nvPr>
            <p:ph type="title"/>
          </p:nvPr>
        </p:nvSpPr>
        <p:spPr>
          <a:xfrm>
            <a:off x="395536" y="332656"/>
            <a:ext cx="8229600" cy="1143000"/>
          </a:xfrm>
        </p:spPr>
        <p:txBody>
          <a:bodyPr/>
          <a:lstStyle/>
          <a:p>
            <a:pPr algn="ctr"/>
            <a:r>
              <a:rPr lang="ja-JP" altLang="en-US" dirty="0" smtClean="0"/>
              <a:t>長寿命化</a:t>
            </a:r>
            <a:r>
              <a:rPr lang="ja-JP" altLang="en-US" dirty="0"/>
              <a:t>改修（老朽化対策）</a:t>
            </a:r>
            <a:endParaRPr kumimoji="1" lang="ja-JP" altLang="en-US" dirty="0"/>
          </a:p>
        </p:txBody>
      </p:sp>
      <p:sp>
        <p:nvSpPr>
          <p:cNvPr id="4" name="正方形/長方形 3"/>
          <p:cNvSpPr/>
          <p:nvPr/>
        </p:nvSpPr>
        <p:spPr>
          <a:xfrm>
            <a:off x="482535" y="1700808"/>
            <a:ext cx="3600400"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xmlns="" val="31474553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lstStyle/>
          <a:p>
            <a:pPr marL="0" lvl="0" indent="0">
              <a:buClr>
                <a:srgbClr val="2DA2BF"/>
              </a:buClr>
              <a:buNone/>
            </a:pPr>
            <a:r>
              <a:rPr lang="ja-JP" altLang="en-US" sz="1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①</a:t>
            </a:r>
            <a:r>
              <a:rPr lang="ja-JP" altLang="en-US" sz="19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工事費用の縮減、工期の短縮が可能</a:t>
            </a:r>
            <a:endParaRPr lang="en-US" altLang="ja-JP" sz="19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0" lvl="0" indent="0">
              <a:buClr>
                <a:srgbClr val="2DA2BF"/>
              </a:buClr>
              <a:buNone/>
            </a:pPr>
            <a:r>
              <a:rPr lang="ja-JP" altLang="en-US" sz="19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9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構造体（柱やはり）の工事が大幅に減少するため、工事費用が</a:t>
            </a:r>
            <a:endParaRPr lang="en-US" altLang="ja-JP" sz="19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0" lvl="0" indent="0">
              <a:buClr>
                <a:srgbClr val="2DA2BF"/>
              </a:buClr>
              <a:buNone/>
            </a:pPr>
            <a:r>
              <a:rPr lang="en-US" altLang="ja-JP" sz="19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9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建て替えと比較</a:t>
            </a:r>
            <a:r>
              <a:rPr lang="ja-JP" altLang="en-US" sz="19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して４割程度縮減。</a:t>
            </a:r>
            <a:endParaRPr lang="en-US" altLang="ja-JP" sz="19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0" lvl="0" indent="0">
              <a:buClr>
                <a:srgbClr val="2DA2BF"/>
              </a:buClr>
              <a:buNone/>
            </a:pPr>
            <a:endParaRPr lang="en-US" altLang="ja-JP" sz="19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0" lvl="0" indent="0">
              <a:buClr>
                <a:srgbClr val="2DA2BF"/>
              </a:buClr>
              <a:buNone/>
            </a:pPr>
            <a:r>
              <a:rPr lang="ja-JP" altLang="en-US" sz="19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②廃棄物量が少ない</a:t>
            </a:r>
            <a:endParaRPr lang="en-US" altLang="ja-JP" sz="19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0" lvl="0" indent="0">
              <a:buClr>
                <a:srgbClr val="2DA2BF"/>
              </a:buClr>
              <a:buNone/>
            </a:pPr>
            <a:r>
              <a:rPr lang="ja-JP" altLang="en-US" sz="19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9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9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排出</a:t>
            </a:r>
            <a:r>
              <a:rPr lang="ja-JP" altLang="en-US" sz="1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する廃棄物が少なく環境負荷が少ない。また、廃棄物処理に係る</a:t>
            </a:r>
            <a:endParaRPr lang="en-US" altLang="ja-JP" sz="19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0" lvl="0" indent="0">
              <a:buClr>
                <a:srgbClr val="2DA2BF"/>
              </a:buClr>
              <a:buNone/>
            </a:pPr>
            <a:r>
              <a:rPr lang="ja-JP" altLang="en-US" sz="1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コストの削減が可能。</a:t>
            </a:r>
            <a:endParaRPr lang="en-US" altLang="ja-JP" sz="1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0" lvl="0" indent="0">
              <a:buClr>
                <a:srgbClr val="2DA2BF"/>
              </a:buClr>
              <a:buNone/>
            </a:pPr>
            <a:endParaRPr lang="en-US" altLang="ja-JP" sz="19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0" lvl="0" indent="0">
              <a:buClr>
                <a:srgbClr val="2DA2BF"/>
              </a:buClr>
              <a:buNone/>
            </a:pPr>
            <a:r>
              <a:rPr lang="ja-JP" altLang="en-US" sz="19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③建て替えた場合と同等の教育環境の確保が可能</a:t>
            </a:r>
            <a:endParaRPr lang="en-US" altLang="ja-JP" sz="19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0" lvl="0" indent="0">
              <a:buClr>
                <a:srgbClr val="2DA2BF"/>
              </a:buClr>
              <a:buNone/>
            </a:pPr>
            <a:r>
              <a:rPr lang="ja-JP" altLang="en-US" sz="19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9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ライフラインや仕上げ、機能の一新が</a:t>
            </a:r>
            <a:r>
              <a:rPr lang="ja-JP" altLang="en-US" sz="1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可能、間取り</a:t>
            </a:r>
            <a:r>
              <a:rPr lang="ja-JP" altLang="en-US" sz="19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を変更する</a:t>
            </a:r>
            <a:r>
              <a:rPr lang="ja-JP" altLang="en-US" sz="1900" dirty="0" err="1">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こ</a:t>
            </a:r>
            <a:endParaRPr lang="en-US" altLang="ja-JP" sz="19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0" lvl="0" indent="0">
              <a:buClr>
                <a:srgbClr val="2DA2BF"/>
              </a:buClr>
              <a:buNone/>
            </a:pPr>
            <a:r>
              <a:rPr lang="en-US" altLang="ja-JP" sz="19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9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と</a:t>
            </a:r>
            <a:r>
              <a:rPr lang="ja-JP" altLang="en-US" sz="1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も可能。</a:t>
            </a:r>
            <a:endParaRPr lang="en-US" altLang="ja-JP" sz="19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0" lvl="0" indent="0">
              <a:buClr>
                <a:srgbClr val="2DA2BF"/>
              </a:buClr>
              <a:buNone/>
            </a:pPr>
            <a:endParaRPr lang="en-US" altLang="ja-JP" sz="19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109728" lvl="0" indent="0">
              <a:buClr>
                <a:srgbClr val="2DA2BF"/>
              </a:buClr>
              <a:buNone/>
            </a:pPr>
            <a:r>
              <a:rPr lang="ja-JP" altLang="en-US" sz="1300" dirty="0">
                <a:solidFill>
                  <a:prstClr val="black"/>
                </a:solidFill>
              </a:rPr>
              <a:t>　</a:t>
            </a:r>
            <a:r>
              <a:rPr lang="ja-JP" altLang="en-US" sz="1300" dirty="0" smtClean="0">
                <a:solidFill>
                  <a:prstClr val="black"/>
                </a:solidFill>
              </a:rPr>
              <a:t>　　（</a:t>
            </a:r>
            <a:r>
              <a:rPr lang="ja-JP" altLang="en-US" sz="1300" dirty="0">
                <a:solidFill>
                  <a:prstClr val="black"/>
                </a:solidFill>
              </a:rPr>
              <a:t>平成</a:t>
            </a:r>
            <a:r>
              <a:rPr lang="en-US" altLang="ja-JP" sz="1300" dirty="0">
                <a:solidFill>
                  <a:prstClr val="black"/>
                </a:solidFill>
              </a:rPr>
              <a:t>29</a:t>
            </a:r>
            <a:r>
              <a:rPr lang="ja-JP" altLang="en-US" sz="1300" dirty="0">
                <a:solidFill>
                  <a:prstClr val="black"/>
                </a:solidFill>
              </a:rPr>
              <a:t>年　文部科学省大臣官房文教施設企画部施設助成課　「公立学校施設整備について」より引用）</a:t>
            </a:r>
          </a:p>
          <a:p>
            <a:pPr marL="0" lvl="0" indent="0">
              <a:buClr>
                <a:srgbClr val="2DA2BF"/>
              </a:buClr>
              <a:buNone/>
            </a:pPr>
            <a:endParaRPr lang="en-US" altLang="ja-JP" sz="19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タイトル 2"/>
          <p:cNvSpPr>
            <a:spLocks noGrp="1"/>
          </p:cNvSpPr>
          <p:nvPr>
            <p:ph type="title"/>
          </p:nvPr>
        </p:nvSpPr>
        <p:spPr/>
        <p:txBody>
          <a:bodyPr>
            <a:normAutofit/>
          </a:bodyPr>
          <a:lstStyle/>
          <a:p>
            <a:pPr algn="ctr"/>
            <a:r>
              <a:rPr lang="ja-JP" altLang="en-US" dirty="0"/>
              <a:t>長寿命化改修の</a:t>
            </a:r>
            <a:r>
              <a:rPr lang="ja-JP" altLang="en-US" dirty="0" smtClean="0"/>
              <a:t>メリット</a:t>
            </a:r>
            <a:endParaRPr kumimoji="1" lang="ja-JP" altLang="en-US" dirty="0"/>
          </a:p>
        </p:txBody>
      </p:sp>
    </p:spTree>
    <p:extLst>
      <p:ext uri="{BB962C8B-B14F-4D97-AF65-F5344CB8AC3E}">
        <p14:creationId xmlns:p14="http://schemas.microsoft.com/office/powerpoint/2010/main" xmlns="" val="38161695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57200" y="404664"/>
            <a:ext cx="8229600" cy="720080"/>
          </a:xfrm>
        </p:spPr>
        <p:txBody>
          <a:bodyPr>
            <a:noAutofit/>
          </a:bodyPr>
          <a:lstStyle/>
          <a:p>
            <a:r>
              <a:rPr kumimoji="1" lang="en-US" altLang="ja-JP" sz="3200" dirty="0" smtClean="0"/>
              <a:t/>
            </a:r>
            <a:br>
              <a:rPr kumimoji="1" lang="en-US" altLang="ja-JP" sz="3200" dirty="0" smtClean="0"/>
            </a:br>
            <a:r>
              <a:rPr lang="en-US" altLang="ja-JP" sz="3200" dirty="0"/>
              <a:t/>
            </a:r>
            <a:br>
              <a:rPr lang="en-US" altLang="ja-JP" sz="3200" dirty="0"/>
            </a:br>
            <a:r>
              <a:rPr lang="ja-JP" altLang="en-US" sz="2400" dirty="0" smtClean="0"/>
              <a:t>現在、長寿命化改修とあわせて、</a:t>
            </a:r>
            <a:r>
              <a:rPr lang="en-US" altLang="ja-JP" sz="2400" dirty="0" smtClean="0"/>
              <a:t/>
            </a:r>
            <a:br>
              <a:rPr lang="en-US" altLang="ja-JP" sz="2400" dirty="0" smtClean="0"/>
            </a:br>
            <a:r>
              <a:rPr kumimoji="1" lang="ja-JP" altLang="en-US" sz="2400" dirty="0" smtClean="0"/>
              <a:t>順化小学校・公民館複合化に取り組んでいます。</a:t>
            </a:r>
            <a:r>
              <a:rPr lang="en-US" altLang="ja-JP" sz="3200" dirty="0"/>
              <a:t/>
            </a:r>
            <a:br>
              <a:rPr lang="en-US" altLang="ja-JP" sz="3200" dirty="0"/>
            </a:br>
            <a:r>
              <a:rPr lang="ja-JP" altLang="en-US" sz="3200" dirty="0" smtClean="0"/>
              <a:t>　</a:t>
            </a:r>
            <a:r>
              <a:rPr lang="ja-JP" altLang="ja-JP" sz="16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現在</a:t>
            </a:r>
            <a:r>
              <a:rPr lang="ja-JP" altLang="ja-JP" sz="1600" b="0" kern="100" dirty="0">
                <a:effectLst/>
                <a:latin typeface="メイリオ" panose="020B0604030504040204" pitchFamily="50" charset="-128"/>
                <a:ea typeface="メイリオ" panose="020B0604030504040204" pitchFamily="50" charset="-128"/>
                <a:cs typeface="メイリオ" panose="020B0604030504040204" pitchFamily="50" charset="-128"/>
              </a:rPr>
              <a:t>の</a:t>
            </a:r>
            <a:r>
              <a:rPr lang="ja-JP" altLang="ja-JP" sz="16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順化</a:t>
            </a:r>
            <a:r>
              <a:rPr lang="ja-JP" altLang="ja-JP" sz="1600" b="0" kern="100" dirty="0">
                <a:effectLst/>
                <a:latin typeface="メイリオ" panose="020B0604030504040204" pitchFamily="50" charset="-128"/>
                <a:ea typeface="メイリオ" panose="020B0604030504040204" pitchFamily="50" charset="-128"/>
                <a:cs typeface="メイリオ" panose="020B0604030504040204" pitchFamily="50" charset="-128"/>
              </a:rPr>
              <a:t>小学校１階を公民館が、２・３階を小学校が主に利用し</a:t>
            </a:r>
            <a:r>
              <a:rPr lang="ja-JP" altLang="ja-JP" sz="16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b="0" kern="100" dirty="0">
                <a:effectLst/>
                <a:latin typeface="メイリオ" panose="020B0604030504040204" pitchFamily="50" charset="-128"/>
                <a:ea typeface="メイリオ" panose="020B0604030504040204" pitchFamily="50" charset="-128"/>
                <a:cs typeface="メイリオ" panose="020B0604030504040204" pitchFamily="50" charset="-128"/>
              </a:rPr>
              <a:t>小学校と公民館の間</a:t>
            </a:r>
            <a:r>
              <a:rPr lang="ja-JP" altLang="en-US" sz="16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に開閉</a:t>
            </a:r>
            <a:r>
              <a:rPr lang="ja-JP" altLang="en-US" sz="1600" b="0" kern="100" dirty="0">
                <a:effectLst/>
                <a:latin typeface="メイリオ" panose="020B0604030504040204" pitchFamily="50" charset="-128"/>
                <a:ea typeface="メイリオ" panose="020B0604030504040204" pitchFamily="50" charset="-128"/>
                <a:cs typeface="メイリオ" panose="020B0604030504040204" pitchFamily="50" charset="-128"/>
              </a:rPr>
              <a:t>可能な</a:t>
            </a:r>
            <a:r>
              <a:rPr lang="ja-JP" altLang="en-US" sz="16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扉を</a:t>
            </a:r>
            <a:r>
              <a:rPr lang="ja-JP" altLang="en-US" sz="1600" b="0" kern="100" dirty="0">
                <a:effectLst/>
                <a:latin typeface="メイリオ" panose="020B0604030504040204" pitchFamily="50" charset="-128"/>
                <a:ea typeface="メイリオ" panose="020B0604030504040204" pitchFamily="50" charset="-128"/>
                <a:cs typeface="メイリオ" panose="020B0604030504040204" pitchFamily="50" charset="-128"/>
              </a:rPr>
              <a:t>設置し、相互に施設が利用可能な交流方式</a:t>
            </a:r>
            <a:r>
              <a:rPr lang="ja-JP" altLang="en-US" sz="1600" b="0" kern="100" dirty="0" smtClean="0">
                <a:effectLst/>
                <a:latin typeface="メイリオ" panose="020B0604030504040204" pitchFamily="50" charset="-128"/>
                <a:ea typeface="メイリオ" panose="020B0604030504040204" pitchFamily="50" charset="-128"/>
                <a:cs typeface="メイリオ" panose="020B0604030504040204" pitchFamily="50" charset="-128"/>
              </a:rPr>
              <a:t>とする予定。</a:t>
            </a:r>
            <a:r>
              <a:rPr lang="ja-JP" altLang="en-US" sz="1600" b="0" kern="100" dirty="0">
                <a:effectLst/>
                <a:latin typeface="メイリオ" panose="020B0604030504040204" pitchFamily="50" charset="-128"/>
                <a:ea typeface="メイリオ" panose="020B0604030504040204" pitchFamily="50" charset="-128"/>
                <a:cs typeface="メイリオ" panose="020B0604030504040204" pitchFamily="50" charset="-128"/>
              </a:rPr>
              <a:t/>
            </a:r>
            <a:br>
              <a:rPr lang="ja-JP" altLang="en-US" sz="1600" b="0" kern="100" dirty="0">
                <a:effectLst/>
                <a:latin typeface="メイリオ" panose="020B0604030504040204" pitchFamily="50" charset="-128"/>
                <a:ea typeface="メイリオ" panose="020B0604030504040204" pitchFamily="50" charset="-128"/>
                <a:cs typeface="メイリオ" panose="020B0604030504040204" pitchFamily="50" charset="-128"/>
              </a:rPr>
            </a:br>
            <a:endParaRPr kumimoji="1" lang="ja-JP" altLang="en-US" sz="2000" b="0"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7" name="Picture 3" descr="Z:\27教育委員会事務局\教育総務課\伊原\順化小\20190224順化小公複合化に係る資料（地区説明）_2.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4621" t="38337" r="4760" b="22944"/>
          <a:stretch/>
        </p:blipFill>
        <p:spPr bwMode="auto">
          <a:xfrm>
            <a:off x="1179173" y="2051532"/>
            <a:ext cx="6638504" cy="4013261"/>
          </a:xfrm>
          <a:prstGeom prst="rect">
            <a:avLst/>
          </a:prstGeom>
          <a:noFill/>
          <a:extLst>
            <a:ext uri="{909E8E84-426E-40DD-AFC4-6F175D3DCCD1}">
              <a14:hiddenFill xmlns:a14="http://schemas.microsoft.com/office/drawing/2010/main" xmlns="">
                <a:solidFill>
                  <a:srgbClr val="FFFFFF"/>
                </a:solidFill>
              </a14:hiddenFill>
            </a:ext>
          </a:extLst>
        </p:spPr>
      </p:pic>
      <p:sp>
        <p:nvSpPr>
          <p:cNvPr id="5" name="正方形/長方形 4"/>
          <p:cNvSpPr/>
          <p:nvPr/>
        </p:nvSpPr>
        <p:spPr>
          <a:xfrm>
            <a:off x="978932" y="1916832"/>
            <a:ext cx="7055885" cy="43924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xmlns="" val="8283328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ormAutofit/>
          </a:bodyPr>
          <a:lstStyle/>
          <a:p>
            <a:r>
              <a:rPr kumimoji="1" lang="ja-JP" altLang="en-US" sz="2800" dirty="0" smtClean="0"/>
              <a:t>平成</a:t>
            </a:r>
            <a:r>
              <a:rPr kumimoji="1" lang="en-US" altLang="ja-JP" sz="2800" dirty="0" smtClean="0"/>
              <a:t>31</a:t>
            </a:r>
            <a:r>
              <a:rPr kumimoji="1" lang="ja-JP" altLang="en-US" sz="2800" dirty="0" smtClean="0"/>
              <a:t>年</a:t>
            </a:r>
            <a:r>
              <a:rPr kumimoji="1" lang="en-US" altLang="ja-JP" sz="2800" dirty="0" smtClean="0"/>
              <a:t>2</a:t>
            </a:r>
            <a:r>
              <a:rPr kumimoji="1" lang="ja-JP" altLang="en-US" sz="2800" dirty="0" smtClean="0"/>
              <a:t>月文部科学省公表の「効率的かつ効果的な学校施設の整備に関する事例集」にて</a:t>
            </a:r>
            <a:endParaRPr kumimoji="1" lang="ja-JP" altLang="en-US" sz="2800" dirty="0"/>
          </a:p>
        </p:txBody>
      </p:sp>
      <p:pic>
        <p:nvPicPr>
          <p:cNvPr id="4098"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7544" y="1412776"/>
            <a:ext cx="7955710" cy="524682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019660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536" y="373542"/>
            <a:ext cx="7807978" cy="535971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タイトル 2"/>
          <p:cNvSpPr txBox="1">
            <a:spLocks/>
          </p:cNvSpPr>
          <p:nvPr/>
        </p:nvSpPr>
        <p:spPr>
          <a:xfrm>
            <a:off x="1691680" y="6093296"/>
            <a:ext cx="7452320" cy="350912"/>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1"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ja-JP" altLang="en-US" sz="1400" dirty="0" smtClean="0"/>
              <a:t>平成</a:t>
            </a:r>
            <a:r>
              <a:rPr lang="en-US" altLang="ja-JP" sz="1400" dirty="0" smtClean="0"/>
              <a:t>31</a:t>
            </a:r>
            <a:r>
              <a:rPr lang="ja-JP" altLang="en-US" sz="1400" dirty="0" smtClean="0"/>
              <a:t>年</a:t>
            </a:r>
            <a:r>
              <a:rPr lang="en-US" altLang="ja-JP" sz="1400" dirty="0" smtClean="0"/>
              <a:t>2</a:t>
            </a:r>
            <a:r>
              <a:rPr lang="ja-JP" altLang="en-US" sz="1400" dirty="0" smtClean="0"/>
              <a:t>月文部科学省「効率的かつ効果的な学校施設の整備に関する事例集」より引用</a:t>
            </a:r>
            <a:endParaRPr lang="ja-JP" altLang="en-US" sz="1400" dirty="0"/>
          </a:p>
        </p:txBody>
      </p:sp>
    </p:spTree>
    <p:extLst>
      <p:ext uri="{BB962C8B-B14F-4D97-AF65-F5344CB8AC3E}">
        <p14:creationId xmlns:p14="http://schemas.microsoft.com/office/powerpoint/2010/main" xmlns="" val="40134826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1691680" y="6093296"/>
            <a:ext cx="7452320" cy="350912"/>
          </a:xfrm>
        </p:spPr>
        <p:txBody>
          <a:bodyPr>
            <a:noAutofit/>
          </a:bodyPr>
          <a:lstStyle/>
          <a:p>
            <a:r>
              <a:rPr lang="ja-JP" altLang="en-US" sz="1400" dirty="0" smtClean="0"/>
              <a:t>平成</a:t>
            </a:r>
            <a:r>
              <a:rPr lang="en-US" altLang="ja-JP" sz="1400" dirty="0" smtClean="0"/>
              <a:t>31</a:t>
            </a:r>
            <a:r>
              <a:rPr lang="ja-JP" altLang="en-US" sz="1400" dirty="0" smtClean="0"/>
              <a:t>年</a:t>
            </a:r>
            <a:r>
              <a:rPr lang="en-US" altLang="ja-JP" sz="1400" dirty="0" smtClean="0"/>
              <a:t>2</a:t>
            </a:r>
            <a:r>
              <a:rPr lang="ja-JP" altLang="en-US" sz="1400" dirty="0" smtClean="0"/>
              <a:t>月文部科学省「効率的かつ効果的な学校施設の整備に関する事例集」より引用</a:t>
            </a:r>
            <a:endParaRPr kumimoji="1" lang="ja-JP" altLang="en-US" sz="1400" dirty="0"/>
          </a:p>
        </p:txBody>
      </p:sp>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611560" y="116631"/>
            <a:ext cx="6408712" cy="592696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3421517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611560" y="620688"/>
            <a:ext cx="7869099" cy="493204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タイトル 2"/>
          <p:cNvSpPr>
            <a:spLocks noGrp="1"/>
          </p:cNvSpPr>
          <p:nvPr>
            <p:ph type="title"/>
          </p:nvPr>
        </p:nvSpPr>
        <p:spPr>
          <a:xfrm>
            <a:off x="1619672" y="6093296"/>
            <a:ext cx="7524328" cy="350912"/>
          </a:xfrm>
        </p:spPr>
        <p:txBody>
          <a:bodyPr>
            <a:noAutofit/>
          </a:bodyPr>
          <a:lstStyle/>
          <a:p>
            <a:r>
              <a:rPr lang="ja-JP" altLang="en-US" sz="1400" dirty="0" smtClean="0"/>
              <a:t>平成</a:t>
            </a:r>
            <a:r>
              <a:rPr lang="en-US" altLang="ja-JP" sz="1400" dirty="0" smtClean="0"/>
              <a:t>31</a:t>
            </a:r>
            <a:r>
              <a:rPr lang="ja-JP" altLang="en-US" sz="1400" dirty="0" smtClean="0"/>
              <a:t>年</a:t>
            </a:r>
            <a:r>
              <a:rPr lang="en-US" altLang="ja-JP" sz="1400" dirty="0" smtClean="0"/>
              <a:t>2</a:t>
            </a:r>
            <a:r>
              <a:rPr lang="ja-JP" altLang="en-US" sz="1400" dirty="0" smtClean="0"/>
              <a:t>月文部科学省「効率的かつ効果的な学校施設の整備に関する事例集」より引用</a:t>
            </a:r>
            <a:endParaRPr kumimoji="1" lang="ja-JP" altLang="en-US" sz="1400" dirty="0"/>
          </a:p>
        </p:txBody>
      </p:sp>
    </p:spTree>
    <p:extLst>
      <p:ext uri="{BB962C8B-B14F-4D97-AF65-F5344CB8AC3E}">
        <p14:creationId xmlns:p14="http://schemas.microsoft.com/office/powerpoint/2010/main" xmlns="" val="39326137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normAutofit lnSpcReduction="10000"/>
          </a:bodyPr>
          <a:lstStyle/>
          <a:p>
            <a:pPr marL="109728" indent="0">
              <a:buNone/>
            </a:pPr>
            <a:endParaRPr lang="en-US" altLang="ja-JP" dirty="0"/>
          </a:p>
          <a:p>
            <a:r>
              <a:rPr kumimoji="1" lang="en-US" altLang="ja-JP" dirty="0" smtClean="0"/>
              <a:t>【</a:t>
            </a:r>
            <a:r>
              <a:rPr kumimoji="1" lang="ja-JP" altLang="en-US" dirty="0" smtClean="0"/>
              <a:t>物品・総務係</a:t>
            </a:r>
            <a:r>
              <a:rPr kumimoji="1" lang="en-US" altLang="ja-JP" dirty="0" smtClean="0"/>
              <a:t>】</a:t>
            </a:r>
          </a:p>
          <a:p>
            <a:pPr marL="109728" indent="0">
              <a:buNone/>
            </a:pPr>
            <a:r>
              <a:rPr kumimoji="1" lang="ja-JP" altLang="en-US" dirty="0" smtClean="0"/>
              <a:t>　　・・・教育委員会の運営をはじめとしたソフト的な業務</a:t>
            </a:r>
            <a:endParaRPr kumimoji="1" lang="en-US" altLang="ja-JP" dirty="0" smtClean="0"/>
          </a:p>
          <a:p>
            <a:pPr marL="109728" indent="0">
              <a:buNone/>
            </a:pPr>
            <a:r>
              <a:rPr lang="ja-JP" altLang="en-US" dirty="0"/>
              <a:t>　</a:t>
            </a:r>
            <a:r>
              <a:rPr lang="ja-JP" altLang="en-US" dirty="0" smtClean="0"/>
              <a:t>　　 </a:t>
            </a:r>
            <a:r>
              <a:rPr kumimoji="1" lang="ja-JP" altLang="en-US" dirty="0" smtClean="0"/>
              <a:t>　を担当</a:t>
            </a:r>
            <a:r>
              <a:rPr lang="ja-JP" altLang="en-US" dirty="0" smtClean="0"/>
              <a:t>。学校の物品の購入や学校事務の共</a:t>
            </a:r>
            <a:endParaRPr lang="en-US" altLang="ja-JP" dirty="0" smtClean="0"/>
          </a:p>
          <a:p>
            <a:pPr marL="109728" indent="0">
              <a:buNone/>
            </a:pPr>
            <a:r>
              <a:rPr lang="ja-JP" altLang="en-US" dirty="0"/>
              <a:t>　</a:t>
            </a:r>
            <a:r>
              <a:rPr lang="ja-JP" altLang="en-US" dirty="0" smtClean="0"/>
              <a:t>　　　 同実施。</a:t>
            </a:r>
            <a:endParaRPr kumimoji="1" lang="en-US" altLang="ja-JP" dirty="0" smtClean="0"/>
          </a:p>
          <a:p>
            <a:pPr marL="109728" indent="0">
              <a:buNone/>
            </a:pPr>
            <a:endParaRPr kumimoji="1" lang="en-US" altLang="ja-JP" dirty="0" smtClean="0"/>
          </a:p>
          <a:p>
            <a:r>
              <a:rPr lang="en-US" altLang="ja-JP" b="1" dirty="0" smtClean="0"/>
              <a:t>【</a:t>
            </a:r>
            <a:r>
              <a:rPr lang="ja-JP" altLang="en-US" b="1" dirty="0" smtClean="0"/>
              <a:t>建設・企画係</a:t>
            </a:r>
            <a:r>
              <a:rPr lang="en-US" altLang="ja-JP" b="1" dirty="0" smtClean="0"/>
              <a:t>】</a:t>
            </a:r>
          </a:p>
          <a:p>
            <a:r>
              <a:rPr kumimoji="1" lang="en-US" altLang="ja-JP" dirty="0" smtClean="0"/>
              <a:t>【</a:t>
            </a:r>
            <a:r>
              <a:rPr kumimoji="1" lang="ja-JP" altLang="en-US" dirty="0" smtClean="0"/>
              <a:t>施設維持係</a:t>
            </a:r>
            <a:r>
              <a:rPr kumimoji="1" lang="en-US" altLang="ja-JP" dirty="0" smtClean="0"/>
              <a:t>】</a:t>
            </a:r>
          </a:p>
          <a:p>
            <a:pPr marL="109728" indent="0">
              <a:buNone/>
            </a:pPr>
            <a:r>
              <a:rPr lang="ja-JP" altLang="en-US" dirty="0" smtClean="0"/>
              <a:t>　  ・</a:t>
            </a:r>
            <a:r>
              <a:rPr lang="ja-JP" altLang="en-US" dirty="0"/>
              <a:t>・</a:t>
            </a:r>
            <a:r>
              <a:rPr lang="ja-JP" altLang="en-US" dirty="0" smtClean="0"/>
              <a:t>・大規模改修や日々の維持補修といったハード</a:t>
            </a:r>
            <a:endParaRPr lang="en-US" altLang="ja-JP" dirty="0" smtClean="0"/>
          </a:p>
          <a:p>
            <a:pPr marL="109728" indent="0">
              <a:buNone/>
            </a:pPr>
            <a:r>
              <a:rPr lang="ja-JP" altLang="en-US" dirty="0"/>
              <a:t>　</a:t>
            </a:r>
            <a:r>
              <a:rPr lang="ja-JP" altLang="en-US" dirty="0" smtClean="0"/>
              <a:t>　　　的な業務を担当。</a:t>
            </a:r>
            <a:endParaRPr lang="en-US" altLang="ja-JP" dirty="0" smtClean="0"/>
          </a:p>
        </p:txBody>
      </p:sp>
      <p:sp>
        <p:nvSpPr>
          <p:cNvPr id="3" name="タイトル 2"/>
          <p:cNvSpPr>
            <a:spLocks noGrp="1"/>
          </p:cNvSpPr>
          <p:nvPr>
            <p:ph type="title"/>
          </p:nvPr>
        </p:nvSpPr>
        <p:spPr/>
        <p:txBody>
          <a:bodyPr/>
          <a:lstStyle/>
          <a:p>
            <a:r>
              <a:rPr lang="ja-JP" altLang="en-US" dirty="0"/>
              <a:t>福井市</a:t>
            </a:r>
            <a:r>
              <a:rPr kumimoji="1" lang="ja-JP" altLang="en-US" dirty="0" smtClean="0"/>
              <a:t>教育総務課について</a:t>
            </a:r>
            <a:r>
              <a:rPr lang="en-US" altLang="ja-JP" dirty="0"/>
              <a:t>	</a:t>
            </a:r>
            <a:endParaRPr kumimoji="1" lang="ja-JP" altLang="en-US" dirty="0"/>
          </a:p>
        </p:txBody>
      </p:sp>
    </p:spTree>
    <p:extLst>
      <p:ext uri="{BB962C8B-B14F-4D97-AF65-F5344CB8AC3E}">
        <p14:creationId xmlns:p14="http://schemas.microsoft.com/office/powerpoint/2010/main" xmlns="" val="17304911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normAutofit lnSpcReduction="10000"/>
          </a:bodyPr>
          <a:lstStyle/>
          <a:p>
            <a:pPr marL="109728" indent="0">
              <a:buNone/>
            </a:pPr>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学校施設は、災害発生時に地域の避難所としての役割も果たす必要がある。</a:t>
            </a:r>
            <a:endPar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09728" indent="0">
              <a:buNone/>
            </a:pP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09728" indent="0">
              <a:buNone/>
            </a:pP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備えておくと望ましい機能</a:t>
            </a:r>
            <a:endPar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09728" indent="0">
              <a:buNone/>
            </a:pPr>
            <a:endParaRPr lang="en-US" altLang="ja-JP" b="1" dirty="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非常用貯水槽</a:t>
            </a:r>
            <a:endPar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自家発電</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設備</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浄水機能を有するプール</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マンホールトイレの整備（福井市では</a:t>
            </a:r>
            <a:r>
              <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16</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校整備</a:t>
            </a:r>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09728" indent="0">
              <a:buNone/>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など</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09728" lvl="0" indent="0">
              <a:buClr>
                <a:srgbClr val="2DA2BF"/>
              </a:buClr>
              <a:buNone/>
            </a:pPr>
            <a:r>
              <a:rPr lang="ja-JP" altLang="en-US" sz="1400" dirty="0" smtClean="0">
                <a:solidFill>
                  <a:prstClr val="black"/>
                </a:solidFill>
              </a:rPr>
              <a:t>　　　　　　　　　　　　　　　　　　　　（</a:t>
            </a:r>
            <a:r>
              <a:rPr lang="ja-JP" altLang="en-US" sz="1400" dirty="0">
                <a:solidFill>
                  <a:prstClr val="black"/>
                </a:solidFill>
              </a:rPr>
              <a:t>平成</a:t>
            </a:r>
            <a:r>
              <a:rPr lang="en-US" altLang="ja-JP" sz="1400" dirty="0">
                <a:solidFill>
                  <a:prstClr val="black"/>
                </a:solidFill>
              </a:rPr>
              <a:t>31</a:t>
            </a:r>
            <a:r>
              <a:rPr lang="ja-JP" altLang="en-US" sz="1400" dirty="0">
                <a:solidFill>
                  <a:prstClr val="black"/>
                </a:solidFill>
              </a:rPr>
              <a:t>年</a:t>
            </a:r>
            <a:r>
              <a:rPr lang="en-US" altLang="ja-JP" sz="1400" dirty="0">
                <a:solidFill>
                  <a:prstClr val="black"/>
                </a:solidFill>
              </a:rPr>
              <a:t>3</a:t>
            </a:r>
            <a:r>
              <a:rPr lang="ja-JP" altLang="en-US" sz="1400" dirty="0">
                <a:solidFill>
                  <a:prstClr val="black"/>
                </a:solidFill>
              </a:rPr>
              <a:t>月　文部科学省　小・中学校施設整備指針より引用）</a:t>
            </a:r>
          </a:p>
          <a:p>
            <a:pPr marL="109728" indent="0">
              <a:buNone/>
            </a:pP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タイトル 2"/>
          <p:cNvSpPr>
            <a:spLocks noGrp="1"/>
          </p:cNvSpPr>
          <p:nvPr>
            <p:ph type="title"/>
          </p:nvPr>
        </p:nvSpPr>
        <p:spPr/>
        <p:txBody>
          <a:bodyPr>
            <a:normAutofit/>
          </a:bodyPr>
          <a:lstStyle/>
          <a:p>
            <a:pPr algn="ctr"/>
            <a:r>
              <a:rPr kumimoji="1" lang="ja-JP" altLang="en-US" dirty="0" smtClean="0"/>
              <a:t>避難所として求められる機能</a:t>
            </a:r>
            <a:endParaRPr kumimoji="1" lang="ja-JP" altLang="en-US" dirty="0"/>
          </a:p>
        </p:txBody>
      </p:sp>
    </p:spTree>
    <p:extLst>
      <p:ext uri="{BB962C8B-B14F-4D97-AF65-F5344CB8AC3E}">
        <p14:creationId xmlns:p14="http://schemas.microsoft.com/office/powerpoint/2010/main" xmlns="" val="8000731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p:txBody>
          <a:bodyPr>
            <a:normAutofit fontScale="70000" lnSpcReduction="20000"/>
          </a:bodyPr>
          <a:lstStyle/>
          <a:p>
            <a:pPr marL="109728" indent="0">
              <a:buNone/>
            </a:pPr>
            <a:r>
              <a:rPr kumimoji="1" lang="ja-JP" altLang="en-US" sz="3600" b="1" dirty="0" smtClean="0"/>
              <a:t>備えておくと望ましい設備</a:t>
            </a:r>
            <a:endParaRPr kumimoji="1" lang="en-US" altLang="ja-JP" sz="3600" b="1" dirty="0" smtClean="0"/>
          </a:p>
          <a:p>
            <a:pPr marL="109728" indent="0">
              <a:buNone/>
            </a:pPr>
            <a:endParaRPr kumimoji="1" lang="en-US" altLang="ja-JP" sz="3600" dirty="0" smtClean="0"/>
          </a:p>
          <a:p>
            <a:r>
              <a:rPr kumimoji="1" lang="ja-JP" altLang="en-US" sz="3100" dirty="0" smtClean="0"/>
              <a:t>防犯カメラや赤外線センサー、インターホン等の防犯設備</a:t>
            </a:r>
            <a:endParaRPr kumimoji="1" lang="en-US" altLang="ja-JP" sz="3100" dirty="0" smtClean="0"/>
          </a:p>
          <a:p>
            <a:r>
              <a:rPr lang="ja-JP" altLang="en-US" sz="3100" dirty="0" smtClean="0"/>
              <a:t>玄関等にテンキーパッド、カードリーダー等の認証装置や</a:t>
            </a:r>
            <a:endParaRPr lang="en-US" altLang="ja-JP" sz="3100" dirty="0" smtClean="0"/>
          </a:p>
          <a:p>
            <a:pPr marL="109728" indent="0">
              <a:buNone/>
            </a:pPr>
            <a:r>
              <a:rPr lang="ja-JP" altLang="en-US" sz="3100" dirty="0"/>
              <a:t>　 </a:t>
            </a:r>
            <a:r>
              <a:rPr lang="ja-JP" altLang="en-US" sz="3100" dirty="0" smtClean="0"/>
              <a:t>遠隔操作による開閉装置の導入</a:t>
            </a:r>
            <a:endParaRPr lang="en-US" altLang="ja-JP" sz="3100" dirty="0" smtClean="0"/>
          </a:p>
          <a:p>
            <a:r>
              <a:rPr lang="ja-JP" altLang="en-US" sz="3100" dirty="0" smtClean="0"/>
              <a:t>夜間・休日の機械警備の導入</a:t>
            </a:r>
            <a:endParaRPr lang="en-US" altLang="ja-JP" sz="3100" dirty="0" smtClean="0"/>
          </a:p>
          <a:p>
            <a:endParaRPr lang="en-US" altLang="ja-JP" sz="3100" dirty="0" smtClean="0"/>
          </a:p>
          <a:p>
            <a:pPr marL="109728" indent="0">
              <a:buNone/>
            </a:pPr>
            <a:r>
              <a:rPr lang="ja-JP" altLang="en-US" sz="3100" dirty="0"/>
              <a:t>　⇒</a:t>
            </a:r>
            <a:r>
              <a:rPr lang="ja-JP" altLang="en-US" sz="3100" dirty="0" smtClean="0"/>
              <a:t>誤作動</a:t>
            </a:r>
            <a:r>
              <a:rPr lang="ja-JP" altLang="en-US" sz="3100" dirty="0"/>
              <a:t>を防止するため</a:t>
            </a:r>
            <a:r>
              <a:rPr lang="ja-JP" altLang="en-US" sz="3100" dirty="0" smtClean="0"/>
              <a:t>、これらの設備については、定期的、</a:t>
            </a:r>
            <a:endParaRPr lang="en-US" altLang="ja-JP" sz="3100" dirty="0" smtClean="0"/>
          </a:p>
          <a:p>
            <a:pPr marL="109728" indent="0">
              <a:buNone/>
            </a:pPr>
            <a:r>
              <a:rPr lang="ja-JP" altLang="en-US" sz="3100" dirty="0"/>
              <a:t>　 </a:t>
            </a:r>
            <a:r>
              <a:rPr lang="ja-JP" altLang="en-US" sz="3100" dirty="0" smtClean="0"/>
              <a:t>　または、必要に応じて臨時に点検をし、不具合が生じて</a:t>
            </a:r>
            <a:r>
              <a:rPr lang="ja-JP" altLang="en-US" sz="3100" dirty="0" err="1" smtClean="0"/>
              <a:t>い</a:t>
            </a:r>
            <a:endParaRPr lang="en-US" altLang="ja-JP" sz="3100" dirty="0" smtClean="0"/>
          </a:p>
          <a:p>
            <a:pPr marL="109728" indent="0">
              <a:buNone/>
            </a:pPr>
            <a:r>
              <a:rPr lang="en-US" altLang="ja-JP" sz="3100" dirty="0"/>
              <a:t> </a:t>
            </a:r>
            <a:r>
              <a:rPr lang="en-US" altLang="ja-JP" sz="3100" dirty="0" smtClean="0"/>
              <a:t>   </a:t>
            </a:r>
            <a:r>
              <a:rPr lang="ja-JP" altLang="en-US" sz="3100" dirty="0" smtClean="0"/>
              <a:t> </a:t>
            </a:r>
            <a:r>
              <a:rPr lang="ja-JP" altLang="en-US" sz="3100" dirty="0" err="1" smtClean="0"/>
              <a:t>る</a:t>
            </a:r>
            <a:r>
              <a:rPr lang="ja-JP" altLang="en-US" sz="3100" dirty="0" smtClean="0"/>
              <a:t>場合は、迅速に改修、修理、交換等の改善措置を講じ</a:t>
            </a:r>
            <a:endParaRPr lang="en-US" altLang="ja-JP" sz="3100" dirty="0" smtClean="0"/>
          </a:p>
          <a:p>
            <a:pPr marL="109728" indent="0">
              <a:buNone/>
            </a:pPr>
            <a:r>
              <a:rPr lang="en-US" altLang="ja-JP" sz="3100" dirty="0"/>
              <a:t> </a:t>
            </a:r>
            <a:r>
              <a:rPr lang="en-US" altLang="ja-JP" sz="3100" dirty="0" smtClean="0"/>
              <a:t>    </a:t>
            </a:r>
            <a:r>
              <a:rPr lang="ja-JP" altLang="en-US" sz="3100" dirty="0" smtClean="0"/>
              <a:t>ることが重要。</a:t>
            </a:r>
            <a:endParaRPr lang="en-US" altLang="ja-JP" sz="3100" dirty="0" smtClean="0"/>
          </a:p>
          <a:p>
            <a:pPr marL="109728" indent="0">
              <a:buNone/>
            </a:pPr>
            <a:r>
              <a:rPr lang="ja-JP" altLang="en-US" sz="2600" dirty="0"/>
              <a:t>　</a:t>
            </a:r>
            <a:r>
              <a:rPr lang="ja-JP" altLang="en-US" sz="2600" dirty="0" smtClean="0"/>
              <a:t>　</a:t>
            </a:r>
            <a:endParaRPr lang="en-US" altLang="ja-JP" sz="2600" dirty="0" smtClean="0"/>
          </a:p>
          <a:p>
            <a:pPr marL="109728" indent="0">
              <a:buNone/>
            </a:pPr>
            <a:r>
              <a:rPr kumimoji="1" lang="ja-JP" altLang="en-US" sz="2000" dirty="0" smtClean="0"/>
              <a:t>　　　　　　　　　　　　　　　　　（平成</a:t>
            </a:r>
            <a:r>
              <a:rPr kumimoji="1" lang="en-US" altLang="ja-JP" sz="2000" dirty="0" smtClean="0"/>
              <a:t>31</a:t>
            </a:r>
            <a:r>
              <a:rPr kumimoji="1" lang="ja-JP" altLang="en-US" sz="2000" dirty="0" smtClean="0"/>
              <a:t>年</a:t>
            </a:r>
            <a:r>
              <a:rPr kumimoji="1" lang="en-US" altLang="ja-JP" sz="2000" dirty="0" smtClean="0"/>
              <a:t>3</a:t>
            </a:r>
            <a:r>
              <a:rPr kumimoji="1" lang="ja-JP" altLang="en-US" sz="2000" dirty="0" smtClean="0"/>
              <a:t>月　文部科学省　小・中学校施設整備指針より引用）</a:t>
            </a:r>
            <a:endParaRPr kumimoji="1" lang="ja-JP" altLang="en-US" sz="2000" dirty="0"/>
          </a:p>
        </p:txBody>
      </p:sp>
      <p:sp>
        <p:nvSpPr>
          <p:cNvPr id="3" name="タイトル 2"/>
          <p:cNvSpPr>
            <a:spLocks noGrp="1"/>
          </p:cNvSpPr>
          <p:nvPr>
            <p:ph type="title"/>
          </p:nvPr>
        </p:nvSpPr>
        <p:spPr/>
        <p:txBody>
          <a:bodyPr/>
          <a:lstStyle/>
          <a:p>
            <a:pPr algn="ctr"/>
            <a:r>
              <a:rPr kumimoji="1" lang="ja-JP" altLang="en-US" dirty="0" smtClean="0"/>
              <a:t>学校施設における防犯計画</a:t>
            </a:r>
            <a:endParaRPr kumimoji="1" lang="ja-JP" altLang="en-US" dirty="0"/>
          </a:p>
        </p:txBody>
      </p:sp>
    </p:spTree>
    <p:extLst>
      <p:ext uri="{BB962C8B-B14F-4D97-AF65-F5344CB8AC3E}">
        <p14:creationId xmlns:p14="http://schemas.microsoft.com/office/powerpoint/2010/main" xmlns="" val="8962824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normAutofit/>
          </a:bodyPr>
          <a:lstStyle/>
          <a:p>
            <a:pPr marL="0" indent="0">
              <a:buNone/>
            </a:pPr>
            <a:r>
              <a:rPr lang="ja-JP" altLang="en-US" dirty="0" smtClean="0"/>
              <a:t>　</a:t>
            </a:r>
            <a:r>
              <a:rPr lang="ja-JP" altLang="en-US" sz="2400" dirty="0" smtClean="0"/>
              <a:t>建築当初には安全性が確保されていた建物も、経年劣化等により必要な性能を満たさなくなっていることがあるため、常に健全な状態を維持できるよう、法令等に基づいて定期的に点検を行い、必要な修理・修繕等を速やかに実施することが必要。</a:t>
            </a:r>
            <a:endParaRPr lang="en-US" altLang="ja-JP" sz="2400" dirty="0" smtClean="0"/>
          </a:p>
          <a:p>
            <a:pPr marL="0" indent="0">
              <a:buNone/>
            </a:pPr>
            <a:endParaRPr kumimoji="1" lang="en-US" altLang="ja-JP" sz="2400" dirty="0" smtClean="0"/>
          </a:p>
          <a:p>
            <a:pPr marL="0" indent="0">
              <a:buNone/>
            </a:pPr>
            <a:r>
              <a:rPr lang="ja-JP" altLang="en-US" dirty="0"/>
              <a:t>　</a:t>
            </a:r>
            <a:r>
              <a:rPr lang="ja-JP" altLang="en-US" sz="2400" b="1" dirty="0" smtClean="0"/>
              <a:t>法定点検</a:t>
            </a:r>
            <a:endParaRPr lang="en-US" altLang="ja-JP" sz="2400" b="1" dirty="0" smtClean="0"/>
          </a:p>
          <a:p>
            <a:pPr marL="0" indent="0">
              <a:buNone/>
            </a:pPr>
            <a:r>
              <a:rPr kumimoji="1" lang="ja-JP" altLang="en-US" sz="2400" dirty="0"/>
              <a:t>　</a:t>
            </a:r>
            <a:r>
              <a:rPr lang="ja-JP" altLang="en-US" sz="2000" dirty="0"/>
              <a:t>・</a:t>
            </a:r>
            <a:r>
              <a:rPr kumimoji="1" lang="ja-JP" altLang="en-US" sz="2000" dirty="0" smtClean="0"/>
              <a:t>建築基準法に基づく建築物の劣化・損傷の点検</a:t>
            </a:r>
            <a:endParaRPr kumimoji="1" lang="en-US" altLang="ja-JP" sz="2000" dirty="0" smtClean="0"/>
          </a:p>
          <a:p>
            <a:pPr marL="0" indent="0">
              <a:buNone/>
            </a:pPr>
            <a:r>
              <a:rPr lang="ja-JP" altLang="en-US" sz="2000" dirty="0"/>
              <a:t>　・</a:t>
            </a:r>
            <a:r>
              <a:rPr lang="ja-JP" altLang="en-US" sz="2000" dirty="0" smtClean="0"/>
              <a:t>消防法に基づく消防設備の点検　　など</a:t>
            </a:r>
            <a:endParaRPr lang="en-US" altLang="ja-JP" sz="2000" dirty="0" smtClean="0"/>
          </a:p>
          <a:p>
            <a:pPr marL="0" indent="0">
              <a:buNone/>
            </a:pPr>
            <a:r>
              <a:rPr kumimoji="1" lang="ja-JP" altLang="en-US" sz="2000" dirty="0" smtClean="0"/>
              <a:t>　　</a:t>
            </a:r>
            <a:r>
              <a:rPr kumimoji="1" lang="ja-JP" altLang="en-US" sz="2000" u="sng" dirty="0" smtClean="0"/>
              <a:t>上記以外にも教職員の方々による日常的な点検が重要</a:t>
            </a:r>
            <a:endParaRPr kumimoji="1" lang="en-US" altLang="ja-JP" sz="2000" u="sng" dirty="0" smtClean="0"/>
          </a:p>
          <a:p>
            <a:pPr marL="0" indent="0">
              <a:buNone/>
            </a:pPr>
            <a:r>
              <a:rPr lang="ja-JP" altLang="en-US" sz="2400" b="1" dirty="0"/>
              <a:t>　</a:t>
            </a:r>
            <a:r>
              <a:rPr lang="ja-JP" altLang="en-US" sz="2400" b="1" dirty="0" smtClean="0"/>
              <a:t>　</a:t>
            </a:r>
            <a:r>
              <a:rPr lang="ja-JP" altLang="en-US" sz="2000" b="1" dirty="0" smtClean="0"/>
              <a:t>⇒危険で緊急な対応が必要な箇所については、速やかに補修。</a:t>
            </a:r>
            <a:endParaRPr lang="en-US" altLang="ja-JP" sz="2000" b="1" dirty="0" smtClean="0"/>
          </a:p>
          <a:p>
            <a:pPr marL="0" indent="0">
              <a:buNone/>
            </a:pPr>
            <a:endParaRPr kumimoji="1" lang="en-US" altLang="ja-JP" sz="2000" b="1" dirty="0"/>
          </a:p>
        </p:txBody>
      </p:sp>
      <p:sp>
        <p:nvSpPr>
          <p:cNvPr id="2" name="タイトル 1"/>
          <p:cNvSpPr>
            <a:spLocks noGrp="1"/>
          </p:cNvSpPr>
          <p:nvPr>
            <p:ph type="title"/>
          </p:nvPr>
        </p:nvSpPr>
        <p:spPr/>
        <p:txBody>
          <a:bodyPr/>
          <a:lstStyle/>
          <a:p>
            <a:pPr algn="ctr"/>
            <a:r>
              <a:rPr lang="ja-JP" altLang="en-US" dirty="0" smtClean="0"/>
              <a:t>学校施設の</a:t>
            </a:r>
            <a:r>
              <a:rPr kumimoji="1" lang="ja-JP" altLang="en-US" dirty="0" smtClean="0"/>
              <a:t>維持管理に</a:t>
            </a:r>
            <a:r>
              <a:rPr lang="ja-JP" altLang="en-US" dirty="0"/>
              <a:t>ついて</a:t>
            </a:r>
            <a:endParaRPr kumimoji="1" lang="ja-JP" altLang="en-US" dirty="0"/>
          </a:p>
        </p:txBody>
      </p:sp>
    </p:spTree>
    <p:extLst>
      <p:ext uri="{BB962C8B-B14F-4D97-AF65-F5344CB8AC3E}">
        <p14:creationId xmlns:p14="http://schemas.microsoft.com/office/powerpoint/2010/main" xmlns="" val="31963966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normAutofit/>
          </a:bodyPr>
          <a:lstStyle/>
          <a:p>
            <a:pPr marL="0" lvl="0" indent="216000">
              <a:lnSpc>
                <a:spcPts val="2000"/>
              </a:lnSpc>
              <a:spcBef>
                <a:spcPts val="0"/>
              </a:spcBef>
              <a:buNone/>
              <a:defRPr sz="1000"/>
            </a:pPr>
            <a:r>
              <a:rPr lang="ja-JP" altLang="en-US" sz="2000" dirty="0" smtClean="0">
                <a:solidFill>
                  <a:srgbClr val="000000"/>
                </a:solidFill>
                <a:latin typeface="メイリオ" panose="020B0604030504040204" pitchFamily="50" charset="-128"/>
                <a:ea typeface="メイリオ" panose="020B0604030504040204" pitchFamily="50" charset="-128"/>
              </a:rPr>
              <a:t>　</a:t>
            </a:r>
            <a:endParaRPr lang="en-US" altLang="ja-JP" sz="2000" dirty="0" smtClean="0">
              <a:solidFill>
                <a:srgbClr val="000000"/>
              </a:solidFill>
              <a:latin typeface="メイリオ" panose="020B0604030504040204" pitchFamily="50" charset="-128"/>
              <a:ea typeface="メイリオ" panose="020B0604030504040204" pitchFamily="50" charset="-128"/>
            </a:endParaRPr>
          </a:p>
          <a:p>
            <a:pPr marL="0" lvl="0" indent="216000">
              <a:lnSpc>
                <a:spcPts val="2000"/>
              </a:lnSpc>
              <a:spcBef>
                <a:spcPts val="0"/>
              </a:spcBef>
              <a:buNone/>
              <a:defRPr sz="1000"/>
            </a:pPr>
            <a:r>
              <a:rPr lang="ja-JP" altLang="en-US" sz="2000" dirty="0" smtClean="0">
                <a:solidFill>
                  <a:srgbClr val="000000"/>
                </a:solidFill>
                <a:latin typeface="メイリオ" panose="020B0604030504040204" pitchFamily="50" charset="-128"/>
                <a:ea typeface="メイリオ" panose="020B0604030504040204" pitchFamily="50" charset="-128"/>
              </a:rPr>
              <a:t>学校</a:t>
            </a:r>
            <a:r>
              <a:rPr lang="ja-JP" altLang="en-US" sz="2000" dirty="0">
                <a:solidFill>
                  <a:srgbClr val="000000"/>
                </a:solidFill>
                <a:latin typeface="メイリオ" panose="020B0604030504040204" pitchFamily="50" charset="-128"/>
                <a:ea typeface="メイリオ" panose="020B0604030504040204" pitchFamily="50" charset="-128"/>
              </a:rPr>
              <a:t>施設は児童生徒の学習・生活の場で</a:t>
            </a:r>
            <a:r>
              <a:rPr lang="ja-JP" altLang="en-US" sz="2000" dirty="0" smtClean="0">
                <a:solidFill>
                  <a:srgbClr val="000000"/>
                </a:solidFill>
                <a:latin typeface="メイリオ" panose="020B0604030504040204" pitchFamily="50" charset="-128"/>
                <a:ea typeface="メイリオ" panose="020B0604030504040204" pitchFamily="50" charset="-128"/>
              </a:rPr>
              <a:t>あるとともに、非常災害時には地域の避難所としての役割を担っている。そのため、日常はもとより災害時においても十分な安全性・機能性を有することが求められている。</a:t>
            </a:r>
            <a:endParaRPr lang="en-US" altLang="ja-JP" sz="2000" dirty="0" smtClean="0">
              <a:solidFill>
                <a:srgbClr val="000000"/>
              </a:solidFill>
              <a:latin typeface="メイリオ" panose="020B0604030504040204" pitchFamily="50" charset="-128"/>
              <a:ea typeface="メイリオ" panose="020B0604030504040204" pitchFamily="50" charset="-128"/>
            </a:endParaRPr>
          </a:p>
          <a:p>
            <a:pPr marL="0" lvl="0" indent="216000">
              <a:lnSpc>
                <a:spcPts val="2000"/>
              </a:lnSpc>
              <a:spcBef>
                <a:spcPts val="0"/>
              </a:spcBef>
              <a:buNone/>
              <a:defRPr sz="1000"/>
            </a:pPr>
            <a:endParaRPr lang="en-US" altLang="ja-JP" sz="2000" dirty="0" smtClean="0">
              <a:solidFill>
                <a:srgbClr val="000000"/>
              </a:solidFill>
              <a:latin typeface="メイリオ" panose="020B0604030504040204" pitchFamily="50" charset="-128"/>
              <a:ea typeface="メイリオ" panose="020B0604030504040204" pitchFamily="50" charset="-128"/>
            </a:endParaRPr>
          </a:p>
          <a:p>
            <a:pPr marL="0" lvl="0" indent="216000">
              <a:lnSpc>
                <a:spcPts val="2000"/>
              </a:lnSpc>
              <a:spcBef>
                <a:spcPts val="0"/>
              </a:spcBef>
              <a:buNone/>
              <a:defRPr sz="1000"/>
            </a:pPr>
            <a:r>
              <a:rPr lang="ja-JP" altLang="en-US" sz="2000" dirty="0" smtClean="0">
                <a:solidFill>
                  <a:srgbClr val="000000"/>
                </a:solidFill>
                <a:latin typeface="メイリオ" panose="020B0604030504040204" pitchFamily="50" charset="-128"/>
                <a:ea typeface="メイリオ" panose="020B0604030504040204" pitchFamily="50" charset="-128"/>
              </a:rPr>
              <a:t>　　　　　　　　　　　　　</a:t>
            </a:r>
            <a:endParaRPr lang="en-US" altLang="ja-JP" sz="2000" dirty="0" smtClean="0">
              <a:solidFill>
                <a:srgbClr val="000000"/>
              </a:solidFill>
              <a:latin typeface="メイリオ" panose="020B0604030504040204" pitchFamily="50" charset="-128"/>
              <a:ea typeface="メイリオ" panose="020B0604030504040204" pitchFamily="50" charset="-128"/>
            </a:endParaRPr>
          </a:p>
          <a:p>
            <a:pPr marL="0" lvl="0" indent="216000">
              <a:lnSpc>
                <a:spcPts val="2000"/>
              </a:lnSpc>
              <a:spcBef>
                <a:spcPts val="0"/>
              </a:spcBef>
              <a:buNone/>
              <a:defRPr sz="1000"/>
            </a:pPr>
            <a:endParaRPr lang="en-US" altLang="ja-JP" sz="2000" dirty="0" smtClean="0">
              <a:solidFill>
                <a:srgbClr val="000000"/>
              </a:solidFill>
              <a:latin typeface="メイリオ" panose="020B0604030504040204" pitchFamily="50" charset="-128"/>
              <a:ea typeface="メイリオ" panose="020B0604030504040204" pitchFamily="50" charset="-128"/>
            </a:endParaRPr>
          </a:p>
          <a:p>
            <a:pPr marL="0" lvl="0" indent="216000">
              <a:lnSpc>
                <a:spcPts val="2000"/>
              </a:lnSpc>
              <a:spcBef>
                <a:spcPts val="0"/>
              </a:spcBef>
              <a:buNone/>
              <a:defRPr sz="1000"/>
            </a:pPr>
            <a:r>
              <a:rPr lang="ja-JP" altLang="en-US" sz="2000" dirty="0" smtClean="0">
                <a:solidFill>
                  <a:srgbClr val="000000"/>
                </a:solidFill>
                <a:latin typeface="メイリオ" panose="020B0604030504040204" pitchFamily="50" charset="-128"/>
                <a:ea typeface="メイリオ" panose="020B0604030504040204" pitchFamily="50" charset="-128"/>
              </a:rPr>
              <a:t>しかしながら、全国的に見ても学校</a:t>
            </a:r>
            <a:r>
              <a:rPr lang="ja-JP" altLang="en-US" sz="2000" dirty="0">
                <a:solidFill>
                  <a:srgbClr val="000000"/>
                </a:solidFill>
                <a:latin typeface="メイリオ" panose="020B0604030504040204" pitchFamily="50" charset="-128"/>
                <a:ea typeface="メイリオ" panose="020B0604030504040204" pitchFamily="50" charset="-128"/>
              </a:rPr>
              <a:t>施設は、建築後２５年以上経過し、改修が必要な建物の面積が全体の約７割を占める状況であり、</a:t>
            </a:r>
            <a:r>
              <a:rPr lang="ja-JP" altLang="en-US" sz="20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多くの学校で安全面・機能面の不具合</a:t>
            </a:r>
            <a:r>
              <a:rPr lang="ja-JP" altLang="en-US" sz="20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が発生する</a:t>
            </a:r>
            <a:r>
              <a:rPr lang="ja-JP" altLang="en-US" sz="20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など、老朽化は深刻な課題となっている。</a:t>
            </a:r>
            <a:endParaRPr lang="en-US" altLang="ja-JP" sz="20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a:p>
            <a:pPr marL="0" lvl="0" indent="216000">
              <a:lnSpc>
                <a:spcPts val="2000"/>
              </a:lnSpc>
              <a:spcBef>
                <a:spcPts val="0"/>
              </a:spcBef>
              <a:buNone/>
              <a:defRPr sz="1000"/>
            </a:pPr>
            <a:r>
              <a:rPr lang="ja-JP" altLang="en-US" sz="2000" spc="-50" dirty="0">
                <a:solidFill>
                  <a:srgbClr val="000000"/>
                </a:solidFill>
                <a:latin typeface="メイリオ" panose="020B0604030504040204" pitchFamily="50" charset="-128"/>
                <a:ea typeface="メイリオ" panose="020B0604030504040204" pitchFamily="50" charset="-128"/>
              </a:rPr>
              <a:t>このため、経年劣化により安全性・機能性に支障のある老朽施設を改善するなど、児童生徒が</a:t>
            </a:r>
            <a:r>
              <a:rPr lang="ja-JP" altLang="en-US" sz="2000" b="1" spc="-50" dirty="0">
                <a:solidFill>
                  <a:srgbClr val="000000"/>
                </a:solidFill>
                <a:latin typeface="メイリオ" panose="020B0604030504040204" pitchFamily="50" charset="-128"/>
                <a:ea typeface="メイリオ" panose="020B0604030504040204" pitchFamily="50" charset="-128"/>
              </a:rPr>
              <a:t>安心できる教育環境への改善</a:t>
            </a:r>
            <a:r>
              <a:rPr lang="ja-JP" altLang="en-US" sz="2000" spc="-50" dirty="0">
                <a:solidFill>
                  <a:srgbClr val="000000"/>
                </a:solidFill>
                <a:latin typeface="メイリオ" panose="020B0604030504040204" pitchFamily="50" charset="-128"/>
                <a:ea typeface="メイリオ" panose="020B0604030504040204" pitchFamily="50" charset="-128"/>
              </a:rPr>
              <a:t>を推進するとともに、</a:t>
            </a:r>
            <a:r>
              <a:rPr lang="ja-JP" altLang="en-US" sz="2000" b="1" spc="-50" dirty="0">
                <a:solidFill>
                  <a:srgbClr val="000000"/>
                </a:solidFill>
                <a:latin typeface="メイリオ" panose="020B0604030504040204" pitchFamily="50" charset="-128"/>
                <a:ea typeface="メイリオ" panose="020B0604030504040204" pitchFamily="50" charset="-128"/>
              </a:rPr>
              <a:t>耐震化及び防災機能強化</a:t>
            </a:r>
            <a:r>
              <a:rPr lang="ja-JP" altLang="en-US" sz="2000" spc="-50" dirty="0">
                <a:solidFill>
                  <a:srgbClr val="000000"/>
                </a:solidFill>
                <a:latin typeface="メイリオ" panose="020B0604030504040204" pitchFamily="50" charset="-128"/>
                <a:ea typeface="メイリオ" panose="020B0604030504040204" pitchFamily="50" charset="-128"/>
              </a:rPr>
              <a:t>に</a:t>
            </a:r>
            <a:r>
              <a:rPr lang="ja-JP" altLang="en-US" sz="2000" spc="-50" dirty="0" smtClean="0">
                <a:solidFill>
                  <a:srgbClr val="000000"/>
                </a:solidFill>
                <a:latin typeface="メイリオ" panose="020B0604030504040204" pitchFamily="50" charset="-128"/>
                <a:ea typeface="メイリオ" panose="020B0604030504040204" pitchFamily="50" charset="-128"/>
              </a:rPr>
              <a:t>取り組む必要がある。</a:t>
            </a:r>
            <a:endParaRPr lang="en-US" altLang="ja-JP" sz="2000" spc="-50" dirty="0" smtClean="0">
              <a:solidFill>
                <a:srgbClr val="000000"/>
              </a:solidFill>
              <a:latin typeface="メイリオ" panose="020B0604030504040204" pitchFamily="50" charset="-128"/>
              <a:ea typeface="メイリオ" panose="020B0604030504040204" pitchFamily="50" charset="-128"/>
            </a:endParaRPr>
          </a:p>
          <a:p>
            <a:pPr marL="0" lvl="0" indent="216000">
              <a:lnSpc>
                <a:spcPts val="2000"/>
              </a:lnSpc>
              <a:spcBef>
                <a:spcPts val="0"/>
              </a:spcBef>
              <a:buNone/>
              <a:defRPr sz="1000"/>
            </a:pPr>
            <a:endParaRPr lang="en-US" altLang="ja-JP" sz="3400" spc="-50" dirty="0" smtClean="0">
              <a:solidFill>
                <a:srgbClr val="000000"/>
              </a:solidFill>
              <a:latin typeface="メイリオ" panose="020B0604030504040204" pitchFamily="50" charset="-128"/>
              <a:ea typeface="メイリオ" panose="020B0604030504040204" pitchFamily="50" charset="-128"/>
            </a:endParaRPr>
          </a:p>
          <a:p>
            <a:pPr marL="0" lvl="0" indent="216000">
              <a:lnSpc>
                <a:spcPts val="2000"/>
              </a:lnSpc>
              <a:spcBef>
                <a:spcPts val="0"/>
              </a:spcBef>
              <a:buNone/>
              <a:defRPr sz="1000"/>
            </a:pPr>
            <a:endParaRPr lang="ja-JP" altLang="en-US" sz="1800" b="1" spc="-50" dirty="0">
              <a:solidFill>
                <a:srgbClr val="000000"/>
              </a:solidFill>
              <a:latin typeface="メイリオ" panose="020B0604030504040204" pitchFamily="50" charset="-128"/>
              <a:ea typeface="メイリオ" panose="020B0604030504040204" pitchFamily="50" charset="-128"/>
            </a:endParaRPr>
          </a:p>
        </p:txBody>
      </p:sp>
      <p:sp>
        <p:nvSpPr>
          <p:cNvPr id="2" name="タイトル 1"/>
          <p:cNvSpPr>
            <a:spLocks noGrp="1"/>
          </p:cNvSpPr>
          <p:nvPr>
            <p:ph type="title"/>
          </p:nvPr>
        </p:nvSpPr>
        <p:spPr/>
        <p:txBody>
          <a:bodyPr>
            <a:normAutofit/>
          </a:bodyPr>
          <a:lstStyle/>
          <a:p>
            <a:pPr algn="ctr"/>
            <a:r>
              <a:rPr kumimoji="1" lang="ja-JP" altLang="en-US" sz="4000" dirty="0" smtClean="0"/>
              <a:t>学校施設の現状と課題</a:t>
            </a:r>
            <a:endParaRPr kumimoji="1" lang="ja-JP" altLang="en-US" sz="4000" dirty="0"/>
          </a:p>
        </p:txBody>
      </p:sp>
      <p:sp>
        <p:nvSpPr>
          <p:cNvPr id="4" name="下矢印 3"/>
          <p:cNvSpPr/>
          <p:nvPr/>
        </p:nvSpPr>
        <p:spPr>
          <a:xfrm>
            <a:off x="4139952" y="2931618"/>
            <a:ext cx="360040"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xmlns="" val="38740401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67544" y="980728"/>
            <a:ext cx="8229600" cy="4525963"/>
          </a:xfrm>
        </p:spPr>
        <p:txBody>
          <a:bodyPr>
            <a:normAutofit fontScale="92500"/>
          </a:bodyPr>
          <a:lstStyle/>
          <a:p>
            <a:pPr marL="0" lvl="0" indent="216000">
              <a:lnSpc>
                <a:spcPts val="2000"/>
              </a:lnSpc>
              <a:spcBef>
                <a:spcPts val="0"/>
              </a:spcBef>
              <a:buNone/>
              <a:defRPr sz="1000"/>
            </a:pPr>
            <a:r>
              <a:rPr lang="ja-JP" altLang="en-US" sz="3000" b="1" spc="-50" dirty="0" smtClean="0">
                <a:solidFill>
                  <a:srgbClr val="000000"/>
                </a:solidFill>
                <a:latin typeface="メイリオ" panose="020B0604030504040204" pitchFamily="50" charset="-128"/>
                <a:ea typeface="メイリオ" panose="020B0604030504040204" pitchFamily="50" charset="-128"/>
              </a:rPr>
              <a:t>文部科学省が掲げる課題解決に向けての対策</a:t>
            </a:r>
            <a:endParaRPr lang="en-US" altLang="ja-JP" sz="3000" b="1" spc="-50" dirty="0" smtClean="0">
              <a:solidFill>
                <a:srgbClr val="000000"/>
              </a:solidFill>
              <a:latin typeface="メイリオ" panose="020B0604030504040204" pitchFamily="50" charset="-128"/>
              <a:ea typeface="メイリオ" panose="020B0604030504040204" pitchFamily="50" charset="-128"/>
            </a:endParaRPr>
          </a:p>
          <a:p>
            <a:pPr marL="0" lvl="0" indent="216000">
              <a:lnSpc>
                <a:spcPts val="2000"/>
              </a:lnSpc>
              <a:spcBef>
                <a:spcPts val="0"/>
              </a:spcBef>
              <a:buNone/>
              <a:defRPr sz="1000"/>
            </a:pPr>
            <a:endParaRPr lang="en-US" altLang="ja-JP" sz="2200" b="1" spc="-50" dirty="0">
              <a:solidFill>
                <a:srgbClr val="000000"/>
              </a:solidFill>
              <a:latin typeface="メイリオ" panose="020B0604030504040204" pitchFamily="50" charset="-128"/>
              <a:ea typeface="メイリオ" panose="020B0604030504040204" pitchFamily="50" charset="-128"/>
            </a:endParaRPr>
          </a:p>
          <a:p>
            <a:pPr marL="285750" indent="-285750">
              <a:buClr>
                <a:schemeClr val="tx1"/>
              </a:buClr>
              <a:buFont typeface="Wingdings" panose="05000000000000000000" pitchFamily="2" charset="2"/>
              <a:buChar char="Ø"/>
              <a:defRPr sz="1000"/>
            </a:pPr>
            <a:r>
              <a:rPr lang="ja-JP" altLang="en-US" sz="2200" b="1" dirty="0">
                <a:latin typeface="メイリオ" panose="020B0604030504040204" pitchFamily="50" charset="-128"/>
                <a:ea typeface="メイリオ" panose="020B0604030504040204" pitchFamily="50" charset="-128"/>
              </a:rPr>
              <a:t>老朽化対策を中心とした</a:t>
            </a:r>
            <a:r>
              <a:rPr lang="ja-JP" altLang="en-US" sz="2200" b="1" dirty="0">
                <a:solidFill>
                  <a:srgbClr val="FF0000"/>
                </a:solidFill>
                <a:latin typeface="メイリオ" panose="020B0604030504040204" pitchFamily="50" charset="-128"/>
                <a:ea typeface="メイリオ" panose="020B0604030504040204" pitchFamily="50" charset="-128"/>
              </a:rPr>
              <a:t>教育環境の</a:t>
            </a:r>
            <a:r>
              <a:rPr lang="ja-JP" altLang="en-US" sz="2200" b="1" dirty="0" smtClean="0">
                <a:solidFill>
                  <a:srgbClr val="FF0000"/>
                </a:solidFill>
                <a:latin typeface="メイリオ" panose="020B0604030504040204" pitchFamily="50" charset="-128"/>
                <a:ea typeface="メイリオ" panose="020B0604030504040204" pitchFamily="50" charset="-128"/>
              </a:rPr>
              <a:t>改善</a:t>
            </a:r>
            <a:endParaRPr lang="en-US" altLang="ja-JP" sz="2200" b="1" dirty="0">
              <a:solidFill>
                <a:srgbClr val="FF0000"/>
              </a:solidFill>
              <a:latin typeface="メイリオ" panose="020B0604030504040204" pitchFamily="50" charset="-128"/>
              <a:ea typeface="メイリオ" panose="020B0604030504040204" pitchFamily="50" charset="-128"/>
            </a:endParaRPr>
          </a:p>
          <a:p>
            <a:pPr marL="0" indent="0">
              <a:buNone/>
              <a:defRPr sz="1000"/>
            </a:pPr>
            <a:r>
              <a:rPr lang="ja-JP" altLang="en-US" sz="2200" b="1" dirty="0">
                <a:latin typeface="メイリオ" panose="020B0604030504040204" pitchFamily="50" charset="-128"/>
                <a:ea typeface="メイリオ" panose="020B0604030504040204" pitchFamily="50" charset="-128"/>
              </a:rPr>
              <a:t>　・</a:t>
            </a:r>
            <a:r>
              <a:rPr lang="ja-JP" altLang="en-US" sz="2200" dirty="0">
                <a:latin typeface="メイリオ" panose="020B0604030504040204" pitchFamily="50" charset="-128"/>
                <a:ea typeface="メイリオ" panose="020B0604030504040204" pitchFamily="50" charset="-128"/>
              </a:rPr>
              <a:t>安全性・機能性を確保し、教育環境を改善するため、</a:t>
            </a:r>
            <a:r>
              <a:rPr lang="ja-JP" altLang="en-US" sz="2200" b="1" u="sng" dirty="0" smtClean="0">
                <a:latin typeface="メイリオ" panose="020B0604030504040204" pitchFamily="50" charset="-128"/>
                <a:ea typeface="メイリオ" panose="020B0604030504040204" pitchFamily="50" charset="-128"/>
              </a:rPr>
              <a:t>老朽化対</a:t>
            </a:r>
            <a:endParaRPr lang="en-US" altLang="ja-JP" sz="2200" b="1" u="sng" dirty="0" smtClean="0">
              <a:latin typeface="メイリオ" panose="020B0604030504040204" pitchFamily="50" charset="-128"/>
              <a:ea typeface="メイリオ" panose="020B0604030504040204" pitchFamily="50" charset="-128"/>
            </a:endParaRPr>
          </a:p>
          <a:p>
            <a:pPr marL="0" indent="0">
              <a:buNone/>
              <a:defRPr sz="1000"/>
            </a:pPr>
            <a:r>
              <a:rPr lang="ja-JP" altLang="en-US" sz="2200" b="1" dirty="0">
                <a:latin typeface="メイリオ" panose="020B0604030504040204" pitchFamily="50" charset="-128"/>
                <a:ea typeface="メイリオ" panose="020B0604030504040204" pitchFamily="50" charset="-128"/>
              </a:rPr>
              <a:t>　</a:t>
            </a:r>
            <a:r>
              <a:rPr lang="ja-JP" altLang="en-US" sz="2200" b="1" dirty="0" smtClean="0">
                <a:latin typeface="メイリオ" panose="020B0604030504040204" pitchFamily="50" charset="-128"/>
                <a:ea typeface="メイリオ" panose="020B0604030504040204" pitchFamily="50" charset="-128"/>
              </a:rPr>
              <a:t>　</a:t>
            </a:r>
            <a:r>
              <a:rPr lang="ja-JP" altLang="en-US" sz="2200" b="1" u="sng" dirty="0" smtClean="0">
                <a:latin typeface="メイリオ" panose="020B0604030504040204" pitchFamily="50" charset="-128"/>
                <a:ea typeface="メイリオ" panose="020B0604030504040204" pitchFamily="50" charset="-128"/>
              </a:rPr>
              <a:t>策</a:t>
            </a:r>
            <a:r>
              <a:rPr lang="ja-JP" altLang="en-US" sz="2200" b="1" u="sng" dirty="0">
                <a:latin typeface="メイリオ" panose="020B0604030504040204" pitchFamily="50" charset="-128"/>
                <a:ea typeface="メイリオ" panose="020B0604030504040204" pitchFamily="50" charset="-128"/>
              </a:rPr>
              <a:t>、空調設置</a:t>
            </a:r>
            <a:r>
              <a:rPr lang="ja-JP" altLang="en-US" sz="2200" u="sng" dirty="0">
                <a:latin typeface="メイリオ" panose="020B0604030504040204" pitchFamily="50" charset="-128"/>
                <a:ea typeface="メイリオ" panose="020B0604030504040204" pitchFamily="50" charset="-128"/>
              </a:rPr>
              <a:t>、</a:t>
            </a:r>
            <a:r>
              <a:rPr lang="ja-JP" altLang="en-US" sz="2200" b="1" u="sng" dirty="0">
                <a:latin typeface="メイリオ" panose="020B0604030504040204" pitchFamily="50" charset="-128"/>
                <a:ea typeface="メイリオ" panose="020B0604030504040204" pitchFamily="50" charset="-128"/>
              </a:rPr>
              <a:t>トイレ改修</a:t>
            </a:r>
            <a:r>
              <a:rPr lang="ja-JP" altLang="en-US" sz="2200" dirty="0">
                <a:latin typeface="メイリオ" panose="020B0604030504040204" pitchFamily="50" charset="-128"/>
                <a:ea typeface="メイリオ" panose="020B0604030504040204" pitchFamily="50" charset="-128"/>
              </a:rPr>
              <a:t>、給食施設整備等</a:t>
            </a:r>
            <a:r>
              <a:rPr lang="ja-JP" altLang="en-US" sz="2200" dirty="0" smtClean="0">
                <a:latin typeface="メイリオ" panose="020B0604030504040204" pitchFamily="50" charset="-128"/>
                <a:ea typeface="メイリオ" panose="020B0604030504040204" pitchFamily="50" charset="-128"/>
              </a:rPr>
              <a:t>を推進</a:t>
            </a:r>
            <a:r>
              <a:rPr lang="ja-JP" altLang="en-US" sz="2200" dirty="0">
                <a:latin typeface="メイリオ" panose="020B0604030504040204" pitchFamily="50" charset="-128"/>
                <a:ea typeface="メイリオ" panose="020B0604030504040204" pitchFamily="50" charset="-128"/>
              </a:rPr>
              <a:t>。</a:t>
            </a:r>
            <a:endParaRPr lang="en-US" altLang="ja-JP" sz="2200" dirty="0">
              <a:latin typeface="メイリオ" panose="020B0604030504040204" pitchFamily="50" charset="-128"/>
              <a:ea typeface="メイリオ" panose="020B0604030504040204" pitchFamily="50" charset="-128"/>
            </a:endParaRPr>
          </a:p>
          <a:p>
            <a:pPr>
              <a:defRPr sz="1000"/>
            </a:pPr>
            <a:endParaRPr lang="en-US" altLang="ja-JP" sz="2200" b="1" dirty="0">
              <a:latin typeface="メイリオ" panose="020B0604030504040204" pitchFamily="50" charset="-128"/>
              <a:ea typeface="メイリオ" panose="020B0604030504040204" pitchFamily="50" charset="-128"/>
            </a:endParaRPr>
          </a:p>
          <a:p>
            <a:pPr marL="285750" indent="-285750">
              <a:buClr>
                <a:schemeClr val="tx1"/>
              </a:buClr>
              <a:buFont typeface="Wingdings" panose="05000000000000000000" pitchFamily="2" charset="2"/>
              <a:buChar char="Ø"/>
              <a:defRPr sz="1000"/>
            </a:pPr>
            <a:r>
              <a:rPr lang="ja-JP" altLang="en-US" sz="2200" b="1" dirty="0">
                <a:solidFill>
                  <a:srgbClr val="FF0000"/>
                </a:solidFill>
                <a:latin typeface="メイリオ" panose="020B0604030504040204" pitchFamily="50" charset="-128"/>
                <a:ea typeface="メイリオ" panose="020B0604030504040204" pitchFamily="50" charset="-128"/>
              </a:rPr>
              <a:t>耐震化及び防災機能強化</a:t>
            </a:r>
            <a:r>
              <a:rPr lang="ja-JP" altLang="en-US" sz="2200" b="1" dirty="0">
                <a:latin typeface="メイリオ" panose="020B0604030504040204" pitchFamily="50" charset="-128"/>
                <a:ea typeface="メイリオ" panose="020B0604030504040204" pitchFamily="50" charset="-128"/>
              </a:rPr>
              <a:t>の</a:t>
            </a:r>
            <a:r>
              <a:rPr lang="ja-JP" altLang="en-US" sz="2200" b="1" dirty="0" smtClean="0">
                <a:latin typeface="メイリオ" panose="020B0604030504040204" pitchFamily="50" charset="-128"/>
                <a:ea typeface="メイリオ" panose="020B0604030504040204" pitchFamily="50" charset="-128"/>
              </a:rPr>
              <a:t>推進</a:t>
            </a:r>
            <a:endParaRPr lang="en-US" altLang="ja-JP" sz="2200" b="1" dirty="0">
              <a:latin typeface="メイリオ" panose="020B0604030504040204" pitchFamily="50" charset="-128"/>
              <a:ea typeface="メイリオ" panose="020B0604030504040204" pitchFamily="50" charset="-128"/>
            </a:endParaRPr>
          </a:p>
          <a:p>
            <a:pPr marL="0" indent="0">
              <a:buNone/>
              <a:defRPr sz="1000"/>
            </a:pPr>
            <a:r>
              <a:rPr lang="ja-JP" altLang="en-US" sz="2200" b="1" dirty="0">
                <a:latin typeface="メイリオ" panose="020B0604030504040204" pitchFamily="50" charset="-128"/>
                <a:ea typeface="メイリオ" panose="020B0604030504040204" pitchFamily="50" charset="-128"/>
              </a:rPr>
              <a:t>　・</a:t>
            </a:r>
            <a:r>
              <a:rPr lang="ja-JP" altLang="en-US" sz="2200" dirty="0">
                <a:latin typeface="メイリオ" panose="020B0604030504040204" pitchFamily="50" charset="-128"/>
                <a:ea typeface="メイリオ" panose="020B0604030504040204" pitchFamily="50" charset="-128"/>
              </a:rPr>
              <a:t>学校施設の耐震化を支援。また、災害時に地域住民の避難所と</a:t>
            </a:r>
            <a:r>
              <a:rPr lang="ja-JP" altLang="en-US" sz="2200" dirty="0" smtClean="0">
                <a:latin typeface="メイリオ" panose="020B0604030504040204" pitchFamily="50" charset="-128"/>
                <a:ea typeface="メイリオ" panose="020B0604030504040204" pitchFamily="50" charset="-128"/>
              </a:rPr>
              <a:t>し</a:t>
            </a:r>
            <a:endParaRPr lang="en-US" altLang="ja-JP" sz="2200" dirty="0" smtClean="0">
              <a:latin typeface="メイリオ" panose="020B0604030504040204" pitchFamily="50" charset="-128"/>
              <a:ea typeface="メイリオ" panose="020B0604030504040204" pitchFamily="50" charset="-128"/>
            </a:endParaRPr>
          </a:p>
          <a:p>
            <a:pPr marL="0" indent="0">
              <a:buNone/>
              <a:defRPr sz="1000"/>
            </a:pPr>
            <a:r>
              <a:rPr lang="ja-JP" altLang="en-US" sz="2200" dirty="0">
                <a:latin typeface="メイリオ" panose="020B0604030504040204" pitchFamily="50" charset="-128"/>
                <a:ea typeface="メイリオ" panose="020B0604030504040204" pitchFamily="50" charset="-128"/>
              </a:rPr>
              <a:t>　</a:t>
            </a:r>
            <a:r>
              <a:rPr lang="ja-JP" altLang="en-US" sz="2200" dirty="0" smtClean="0">
                <a:latin typeface="メイリオ" panose="020B0604030504040204" pitchFamily="50" charset="-128"/>
                <a:ea typeface="メイリオ" panose="020B0604030504040204" pitchFamily="50" charset="-128"/>
              </a:rPr>
              <a:t>　</a:t>
            </a:r>
            <a:r>
              <a:rPr lang="ja-JP" altLang="en-US" sz="2200" dirty="0" err="1" smtClean="0">
                <a:latin typeface="メイリオ" panose="020B0604030504040204" pitchFamily="50" charset="-128"/>
                <a:ea typeface="メイリオ" panose="020B0604030504040204" pitchFamily="50" charset="-128"/>
              </a:rPr>
              <a:t>ての</a:t>
            </a:r>
            <a:r>
              <a:rPr lang="ja-JP" altLang="en-US" sz="2200" dirty="0">
                <a:latin typeface="メイリオ" panose="020B0604030504040204" pitchFamily="50" charset="-128"/>
                <a:ea typeface="メイリオ" panose="020B0604030504040204" pitchFamily="50" charset="-128"/>
              </a:rPr>
              <a:t>役割も果たす学校施設の</a:t>
            </a:r>
            <a:r>
              <a:rPr lang="ja-JP" altLang="en-US" sz="2200" b="1" u="sng" dirty="0">
                <a:latin typeface="メイリオ" panose="020B0604030504040204" pitchFamily="50" charset="-128"/>
                <a:ea typeface="メイリオ" panose="020B0604030504040204" pitchFamily="50" charset="-128"/>
              </a:rPr>
              <a:t>防災機能強化</a:t>
            </a:r>
            <a:r>
              <a:rPr lang="ja-JP" altLang="en-US" sz="2200" dirty="0">
                <a:latin typeface="メイリオ" panose="020B0604030504040204" pitchFamily="50" charset="-128"/>
                <a:ea typeface="メイリオ" panose="020B0604030504040204" pitchFamily="50" charset="-128"/>
              </a:rPr>
              <a:t>へ</a:t>
            </a:r>
            <a:r>
              <a:rPr lang="ja-JP" altLang="en-US" sz="2200" dirty="0" smtClean="0">
                <a:latin typeface="メイリオ" panose="020B0604030504040204" pitchFamily="50" charset="-128"/>
                <a:ea typeface="メイリオ" panose="020B0604030504040204" pitchFamily="50" charset="-128"/>
              </a:rPr>
              <a:t>の取組</a:t>
            </a:r>
            <a:r>
              <a:rPr lang="ja-JP" altLang="en-US" sz="2200" dirty="0">
                <a:latin typeface="メイリオ" panose="020B0604030504040204" pitchFamily="50" charset="-128"/>
                <a:ea typeface="メイリオ" panose="020B0604030504040204" pitchFamily="50" charset="-128"/>
              </a:rPr>
              <a:t>を支援。</a:t>
            </a:r>
          </a:p>
          <a:p>
            <a:pPr>
              <a:defRPr sz="1000"/>
            </a:pPr>
            <a:endParaRPr lang="en-US" altLang="ja-JP" sz="2200" b="1" dirty="0">
              <a:latin typeface="メイリオ" panose="020B0604030504040204" pitchFamily="50" charset="-128"/>
              <a:ea typeface="メイリオ" panose="020B0604030504040204" pitchFamily="50" charset="-128"/>
            </a:endParaRPr>
          </a:p>
          <a:p>
            <a:pPr marL="285750" indent="-285750">
              <a:buClr>
                <a:schemeClr val="tx1"/>
              </a:buClr>
              <a:buFont typeface="Wingdings" panose="05000000000000000000" pitchFamily="2" charset="2"/>
              <a:buChar char="Ø"/>
              <a:defRPr sz="1000"/>
            </a:pPr>
            <a:r>
              <a:rPr lang="ja-JP" altLang="en-US" sz="2200" b="1" dirty="0">
                <a:latin typeface="メイリオ" panose="020B0604030504040204" pitchFamily="50" charset="-128"/>
                <a:ea typeface="メイリオ" panose="020B0604030504040204" pitchFamily="50" charset="-128"/>
              </a:rPr>
              <a:t>小中学校等の</a:t>
            </a:r>
            <a:r>
              <a:rPr lang="ja-JP" altLang="en-US" sz="2200" b="1" dirty="0">
                <a:solidFill>
                  <a:srgbClr val="FF0000"/>
                </a:solidFill>
                <a:latin typeface="メイリオ" panose="020B0604030504040204" pitchFamily="50" charset="-128"/>
                <a:ea typeface="メイリオ" panose="020B0604030504040204" pitchFamily="50" charset="-128"/>
              </a:rPr>
              <a:t>教室不足への対応</a:t>
            </a:r>
            <a:r>
              <a:rPr lang="ja-JP" altLang="en-US" sz="2200" b="1" dirty="0" smtClean="0">
                <a:latin typeface="メイリオ" panose="020B0604030504040204" pitchFamily="50" charset="-128"/>
                <a:ea typeface="メイリオ" panose="020B0604030504040204" pitchFamily="50" charset="-128"/>
              </a:rPr>
              <a:t>等</a:t>
            </a:r>
            <a:endParaRPr lang="en-US" altLang="ja-JP" sz="2200" b="1" dirty="0">
              <a:latin typeface="メイリオ" panose="020B0604030504040204" pitchFamily="50" charset="-128"/>
              <a:ea typeface="メイリオ" panose="020B0604030504040204" pitchFamily="50" charset="-128"/>
            </a:endParaRPr>
          </a:p>
          <a:p>
            <a:pPr marL="0" indent="0">
              <a:buNone/>
              <a:defRPr sz="1000"/>
            </a:pPr>
            <a:r>
              <a:rPr lang="ja-JP" altLang="en-US" sz="2200" b="1" dirty="0">
                <a:latin typeface="メイリオ" panose="020B0604030504040204" pitchFamily="50" charset="-128"/>
                <a:ea typeface="メイリオ" panose="020B0604030504040204" pitchFamily="50" charset="-128"/>
              </a:rPr>
              <a:t>　・</a:t>
            </a:r>
            <a:r>
              <a:rPr lang="ja-JP" altLang="en-US" sz="2200" dirty="0">
                <a:latin typeface="メイリオ" panose="020B0604030504040204" pitchFamily="50" charset="-128"/>
                <a:ea typeface="メイリオ" panose="020B0604030504040204" pitchFamily="50" charset="-128"/>
              </a:rPr>
              <a:t>小中学校・特別支援学校の教室不足に対応するための新築</a:t>
            </a:r>
            <a:r>
              <a:rPr lang="ja-JP" altLang="en-US" sz="2200" dirty="0" smtClean="0">
                <a:latin typeface="メイリオ" panose="020B0604030504040204" pitchFamily="50" charset="-128"/>
                <a:ea typeface="メイリオ" panose="020B0604030504040204" pitchFamily="50" charset="-128"/>
              </a:rPr>
              <a:t>・</a:t>
            </a:r>
            <a:endParaRPr lang="en-US" altLang="ja-JP" sz="2200" dirty="0" smtClean="0">
              <a:latin typeface="メイリオ" panose="020B0604030504040204" pitchFamily="50" charset="-128"/>
              <a:ea typeface="メイリオ" panose="020B0604030504040204" pitchFamily="50" charset="-128"/>
            </a:endParaRPr>
          </a:p>
          <a:p>
            <a:pPr marL="0" indent="0">
              <a:buNone/>
              <a:defRPr sz="1000"/>
            </a:pPr>
            <a:r>
              <a:rPr lang="ja-JP" altLang="en-US" sz="2200" dirty="0">
                <a:latin typeface="メイリオ" panose="020B0604030504040204" pitchFamily="50" charset="-128"/>
                <a:ea typeface="メイリオ" panose="020B0604030504040204" pitchFamily="50" charset="-128"/>
              </a:rPr>
              <a:t>　</a:t>
            </a:r>
            <a:r>
              <a:rPr lang="ja-JP" altLang="en-US" sz="2200" dirty="0" smtClean="0">
                <a:latin typeface="メイリオ" panose="020B0604030504040204" pitchFamily="50" charset="-128"/>
                <a:ea typeface="メイリオ" panose="020B0604030504040204" pitchFamily="50" charset="-128"/>
              </a:rPr>
              <a:t>　増築</a:t>
            </a:r>
            <a:r>
              <a:rPr lang="ja-JP" altLang="en-US" sz="2200" dirty="0">
                <a:latin typeface="メイリオ" panose="020B0604030504040204" pitchFamily="50" charset="-128"/>
                <a:ea typeface="メイリオ" panose="020B0604030504040204" pitchFamily="50" charset="-128"/>
              </a:rPr>
              <a:t>、学校の統合に係る新築・改修事業等に係る</a:t>
            </a:r>
            <a:r>
              <a:rPr lang="ja-JP" altLang="en-US" sz="2200" dirty="0" smtClean="0">
                <a:latin typeface="メイリオ" panose="020B0604030504040204" pitchFamily="50" charset="-128"/>
                <a:ea typeface="メイリオ" panose="020B0604030504040204" pitchFamily="50" charset="-128"/>
              </a:rPr>
              <a:t>施設</a:t>
            </a:r>
            <a:r>
              <a:rPr lang="ja-JP" altLang="en-US" sz="2200" dirty="0">
                <a:latin typeface="メイリオ" panose="020B0604030504040204" pitchFamily="50" charset="-128"/>
                <a:ea typeface="メイリオ" panose="020B0604030504040204" pitchFamily="50" charset="-128"/>
              </a:rPr>
              <a:t>整備。</a:t>
            </a:r>
            <a:endParaRPr lang="en-US" altLang="ja-JP" sz="2200" b="1" dirty="0">
              <a:latin typeface="メイリオ" panose="020B0604030504040204" pitchFamily="50" charset="-128"/>
              <a:ea typeface="メイリオ" panose="020B0604030504040204" pitchFamily="50" charset="-128"/>
            </a:endParaRPr>
          </a:p>
          <a:p>
            <a:pPr marL="0" indent="0">
              <a:buNone/>
            </a:pPr>
            <a:endParaRPr kumimoji="1" lang="ja-JP" altLang="en-US" dirty="0"/>
          </a:p>
        </p:txBody>
      </p:sp>
    </p:spTree>
    <p:extLst>
      <p:ext uri="{BB962C8B-B14F-4D97-AF65-F5344CB8AC3E}">
        <p14:creationId xmlns:p14="http://schemas.microsoft.com/office/powerpoint/2010/main" xmlns="" val="854314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normAutofit fontScale="92500" lnSpcReduction="20000"/>
          </a:bodyPr>
          <a:lstStyle/>
          <a:p>
            <a:pPr marL="0" indent="0">
              <a:buNone/>
            </a:pPr>
            <a:endParaRPr kumimoji="1" lang="en-US" altLang="ja-JP" sz="1600" b="1" dirty="0" smtClean="0">
              <a:latin typeface="ＭＳ Ｐゴシック" panose="020B0600070205080204" pitchFamily="50" charset="-128"/>
              <a:ea typeface="ＭＳ Ｐゴシック" panose="020B0600070205080204" pitchFamily="50" charset="-128"/>
            </a:endParaRPr>
          </a:p>
          <a:p>
            <a:pPr marL="0" indent="0">
              <a:buNone/>
            </a:pPr>
            <a:r>
              <a:rPr lang="ja-JP" altLang="en-US" sz="1800" b="1" dirty="0">
                <a:latin typeface="ＭＳ Ｐゴシック" panose="020B0600070205080204" pitchFamily="50" charset="-128"/>
                <a:ea typeface="ＭＳ Ｐゴシック" panose="020B0600070205080204" pitchFamily="50" charset="-128"/>
              </a:rPr>
              <a:t>　</a:t>
            </a:r>
            <a:r>
              <a:rPr kumimoji="1" lang="ja-JP" altLang="en-US" sz="1900" b="1" dirty="0" smtClean="0">
                <a:latin typeface="メイリオ" panose="020B0604030504040204" pitchFamily="50" charset="-128"/>
                <a:ea typeface="メイリオ" panose="020B0604030504040204" pitchFamily="50" charset="-128"/>
                <a:cs typeface="メイリオ" panose="020B0604030504040204" pitchFamily="50" charset="-128"/>
              </a:rPr>
              <a:t>小学校</a:t>
            </a:r>
            <a:r>
              <a:rPr kumimoji="1" lang="ja-JP" altLang="en-US" sz="1900" dirty="0" smtClean="0">
                <a:latin typeface="メイリオ" panose="020B0604030504040204" pitchFamily="50" charset="-128"/>
                <a:ea typeface="メイリオ" panose="020B0604030504040204" pitchFamily="50" charset="-128"/>
                <a:cs typeface="メイリオ" panose="020B0604030504040204" pitchFamily="50" charset="-128"/>
              </a:rPr>
              <a:t>　　５２施設（うち休校２施設）</a:t>
            </a:r>
            <a:endParaRPr kumimoji="1" lang="en-US" altLang="ja-JP" sz="19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19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900" dirty="0" smtClean="0">
                <a:latin typeface="メイリオ" panose="020B0604030504040204" pitchFamily="50" charset="-128"/>
                <a:ea typeface="メイリオ" panose="020B0604030504040204" pitchFamily="50" charset="-128"/>
                <a:cs typeface="メイリオ" panose="020B0604030504040204" pitchFamily="50" charset="-128"/>
              </a:rPr>
              <a:t>　　　　　校舎延床面積（合計）</a:t>
            </a:r>
            <a:r>
              <a:rPr lang="ja-JP" altLang="en-US" sz="19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9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900" dirty="0" smtClean="0">
                <a:latin typeface="メイリオ" panose="020B0604030504040204" pitchFamily="50" charset="-128"/>
                <a:ea typeface="メイリオ" panose="020B0604030504040204" pitchFamily="50" charset="-128"/>
                <a:cs typeface="メイリオ" panose="020B0604030504040204" pitchFamily="50" charset="-128"/>
              </a:rPr>
              <a:t>198,751</a:t>
            </a:r>
            <a:r>
              <a:rPr lang="ja-JP" altLang="en-US" sz="19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en-US" altLang="ja-JP" sz="19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19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900" dirty="0" smtClean="0">
                <a:latin typeface="メイリオ" panose="020B0604030504040204" pitchFamily="50" charset="-128"/>
                <a:ea typeface="メイリオ" panose="020B0604030504040204" pitchFamily="50" charset="-128"/>
                <a:cs typeface="メイリオ" panose="020B0604030504040204" pitchFamily="50" charset="-128"/>
              </a:rPr>
              <a:t>　　　　　体育館延床面積（合計）</a:t>
            </a:r>
            <a:r>
              <a:rPr lang="ja-JP" altLang="en-US" sz="19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900" dirty="0" smtClean="0">
                <a:latin typeface="メイリオ" panose="020B0604030504040204" pitchFamily="50" charset="-128"/>
                <a:ea typeface="メイリオ" panose="020B0604030504040204" pitchFamily="50" charset="-128"/>
                <a:cs typeface="メイリオ" panose="020B0604030504040204" pitchFamily="50" charset="-128"/>
              </a:rPr>
              <a:t>58,380</a:t>
            </a:r>
            <a:r>
              <a:rPr lang="ja-JP" altLang="en-US" sz="19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9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endParaRPr kumimoji="1" lang="en-US" altLang="ja-JP" sz="19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1900" b="1" dirty="0" smtClean="0">
                <a:latin typeface="メイリオ" panose="020B0604030504040204" pitchFamily="50" charset="-128"/>
                <a:ea typeface="メイリオ" panose="020B0604030504040204" pitchFamily="50" charset="-128"/>
                <a:cs typeface="メイリオ" panose="020B0604030504040204" pitchFamily="50" charset="-128"/>
              </a:rPr>
              <a:t>　中学校</a:t>
            </a:r>
            <a:r>
              <a:rPr lang="ja-JP" altLang="en-US" sz="1900" dirty="0" smtClean="0">
                <a:latin typeface="メイリオ" panose="020B0604030504040204" pitchFamily="50" charset="-128"/>
                <a:ea typeface="メイリオ" panose="020B0604030504040204" pitchFamily="50" charset="-128"/>
                <a:cs typeface="メイリオ" panose="020B0604030504040204" pitchFamily="50" charset="-128"/>
              </a:rPr>
              <a:t>　　２４施設（うち休校１施設）　</a:t>
            </a:r>
            <a:r>
              <a:rPr lang="en-US" altLang="ja-JP" sz="19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900" dirty="0" smtClean="0">
                <a:latin typeface="メイリオ" panose="020B0604030504040204" pitchFamily="50" charset="-128"/>
                <a:ea typeface="メイリオ" panose="020B0604030504040204" pitchFamily="50" charset="-128"/>
                <a:cs typeface="メイリオ" panose="020B0604030504040204" pitchFamily="50" charset="-128"/>
              </a:rPr>
              <a:t>小中併設校</a:t>
            </a:r>
            <a:r>
              <a:rPr lang="en-US" altLang="ja-JP" sz="1900" dirty="0" smtClean="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1900" dirty="0" smtClean="0">
                <a:latin typeface="メイリオ" panose="020B0604030504040204" pitchFamily="50" charset="-128"/>
                <a:ea typeface="メイリオ" panose="020B0604030504040204" pitchFamily="50" charset="-128"/>
                <a:cs typeface="メイリオ" panose="020B0604030504040204" pitchFamily="50" charset="-128"/>
              </a:rPr>
              <a:t>校を含む。</a:t>
            </a:r>
            <a:endParaRPr lang="en-US" altLang="ja-JP" sz="19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19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900" dirty="0" smtClean="0">
                <a:latin typeface="メイリオ" panose="020B0604030504040204" pitchFamily="50" charset="-128"/>
                <a:ea typeface="メイリオ" panose="020B0604030504040204" pitchFamily="50" charset="-128"/>
                <a:cs typeface="メイリオ" panose="020B0604030504040204" pitchFamily="50" charset="-128"/>
              </a:rPr>
              <a:t>　　　　　校舎延床面積（合計） </a:t>
            </a:r>
            <a:r>
              <a:rPr lang="en-US" altLang="ja-JP" sz="1900" dirty="0" smtClean="0">
                <a:latin typeface="メイリオ" panose="020B0604030504040204" pitchFamily="50" charset="-128"/>
                <a:ea typeface="メイリオ" panose="020B0604030504040204" pitchFamily="50" charset="-128"/>
                <a:cs typeface="メイリオ" panose="020B0604030504040204" pitchFamily="50" charset="-128"/>
              </a:rPr>
              <a:t>116,459</a:t>
            </a:r>
            <a:r>
              <a:rPr lang="ja-JP" altLang="en-US" sz="19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9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19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900" dirty="0" smtClean="0">
                <a:latin typeface="メイリオ" panose="020B0604030504040204" pitchFamily="50" charset="-128"/>
                <a:ea typeface="メイリオ" panose="020B0604030504040204" pitchFamily="50" charset="-128"/>
                <a:cs typeface="メイリオ" panose="020B0604030504040204" pitchFamily="50" charset="-128"/>
              </a:rPr>
              <a:t>　　　　　体育館延床面積（合計   </a:t>
            </a:r>
            <a:r>
              <a:rPr lang="en-US" altLang="ja-JP" sz="1900" dirty="0" smtClean="0">
                <a:latin typeface="メイリオ" panose="020B0604030504040204" pitchFamily="50" charset="-128"/>
                <a:ea typeface="メイリオ" panose="020B0604030504040204" pitchFamily="50" charset="-128"/>
                <a:cs typeface="メイリオ" panose="020B0604030504040204" pitchFamily="50" charset="-128"/>
              </a:rPr>
              <a:t>41,406</a:t>
            </a:r>
            <a:r>
              <a:rPr lang="ja-JP" altLang="en-US" sz="19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9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19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9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9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19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9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9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9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zh-TW" altLang="en-US" sz="19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zh-TW" sz="1900" dirty="0">
                <a:latin typeface="メイリオ" panose="020B0604030504040204" pitchFamily="50" charset="-128"/>
                <a:ea typeface="メイリオ" panose="020B0604030504040204" pitchFamily="50" charset="-128"/>
                <a:cs typeface="メイリオ" panose="020B0604030504040204" pitchFamily="50" charset="-128"/>
              </a:rPr>
              <a:t>(</a:t>
            </a:r>
            <a:r>
              <a:rPr lang="zh-TW" altLang="en-US" sz="1900" dirty="0">
                <a:latin typeface="メイリオ" panose="020B0604030504040204" pitchFamily="50" charset="-128"/>
                <a:ea typeface="メイリオ" panose="020B0604030504040204" pitchFamily="50" charset="-128"/>
                <a:cs typeface="メイリオ" panose="020B0604030504040204" pitchFamily="50" charset="-128"/>
              </a:rPr>
              <a:t>令和元年</a:t>
            </a:r>
            <a:r>
              <a:rPr lang="en-US" altLang="zh-TW" sz="1900" dirty="0">
                <a:latin typeface="メイリオ" panose="020B0604030504040204" pitchFamily="50" charset="-128"/>
                <a:ea typeface="メイリオ" panose="020B0604030504040204" pitchFamily="50" charset="-128"/>
                <a:cs typeface="メイリオ" panose="020B0604030504040204" pitchFamily="50" charset="-128"/>
              </a:rPr>
              <a:t>5</a:t>
            </a:r>
            <a:r>
              <a:rPr lang="zh-TW" altLang="en-US" sz="1900" dirty="0">
                <a:latin typeface="メイリオ" panose="020B0604030504040204" pitchFamily="50" charset="-128"/>
                <a:ea typeface="メイリオ" panose="020B0604030504040204" pitchFamily="50" charset="-128"/>
                <a:cs typeface="メイリオ" panose="020B0604030504040204" pitchFamily="50" charset="-128"/>
              </a:rPr>
              <a:t>月</a:t>
            </a:r>
            <a:r>
              <a:rPr lang="en-US" altLang="zh-TW" sz="1900" dirty="0">
                <a:latin typeface="メイリオ" panose="020B0604030504040204" pitchFamily="50" charset="-128"/>
                <a:ea typeface="メイリオ" panose="020B0604030504040204" pitchFamily="50" charset="-128"/>
                <a:cs typeface="メイリオ" panose="020B0604030504040204" pitchFamily="50" charset="-128"/>
              </a:rPr>
              <a:t>1</a:t>
            </a:r>
            <a:r>
              <a:rPr lang="zh-TW" altLang="en-US" sz="1900" dirty="0">
                <a:latin typeface="メイリオ" panose="020B0604030504040204" pitchFamily="50" charset="-128"/>
                <a:ea typeface="メイリオ" panose="020B0604030504040204" pitchFamily="50" charset="-128"/>
                <a:cs typeface="メイリオ" panose="020B0604030504040204" pitchFamily="50" charset="-128"/>
              </a:rPr>
              <a:t>日現在</a:t>
            </a:r>
            <a:r>
              <a:rPr lang="en-US" altLang="zh-TW" sz="1900" dirty="0">
                <a:latin typeface="メイリオ" panose="020B0604030504040204" pitchFamily="50" charset="-128"/>
                <a:ea typeface="メイリオ" panose="020B0604030504040204" pitchFamily="50" charset="-128"/>
                <a:cs typeface="メイリオ" panose="020B0604030504040204" pitchFamily="50" charset="-128"/>
              </a:rPr>
              <a:t>)</a:t>
            </a:r>
          </a:p>
          <a:p>
            <a:pPr marL="0" indent="0">
              <a:buNone/>
            </a:pPr>
            <a:endParaRPr lang="en-US" altLang="ja-JP" sz="19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endParaRPr lang="en-US" altLang="ja-JP" sz="1900"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1900" dirty="0" smtClean="0">
                <a:latin typeface="メイリオ" panose="020B0604030504040204" pitchFamily="50" charset="-128"/>
                <a:ea typeface="メイリオ" panose="020B0604030504040204" pitchFamily="50" charset="-128"/>
                <a:cs typeface="メイリオ" panose="020B0604030504040204" pitchFamily="50" charset="-128"/>
              </a:rPr>
              <a:t>　福井市では、建築後</a:t>
            </a:r>
            <a:r>
              <a:rPr lang="en-US" altLang="ja-JP" sz="1900" dirty="0" smtClean="0">
                <a:latin typeface="メイリオ" panose="020B0604030504040204" pitchFamily="50" charset="-128"/>
                <a:ea typeface="メイリオ" panose="020B0604030504040204" pitchFamily="50" charset="-128"/>
                <a:cs typeface="メイリオ" panose="020B0604030504040204" pitchFamily="50" charset="-128"/>
              </a:rPr>
              <a:t>25</a:t>
            </a:r>
            <a:r>
              <a:rPr lang="ja-JP" altLang="en-US" sz="1900" dirty="0" smtClean="0">
                <a:latin typeface="メイリオ" panose="020B0604030504040204" pitchFamily="50" charset="-128"/>
                <a:ea typeface="メイリオ" panose="020B0604030504040204" pitchFamily="50" charset="-128"/>
                <a:cs typeface="メイリオ" panose="020B0604030504040204" pitchFamily="50" charset="-128"/>
              </a:rPr>
              <a:t>年以上経過した学校　約９５％</a:t>
            </a:r>
            <a:endParaRPr lang="en-US" altLang="ja-JP" sz="19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19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900" dirty="0" smtClean="0">
                <a:latin typeface="メイリオ" panose="020B0604030504040204" pitchFamily="50" charset="-128"/>
                <a:ea typeface="メイリオ" panose="020B0604030504040204" pitchFamily="50" charset="-128"/>
                <a:cs typeface="メイリオ" panose="020B0604030504040204" pitchFamily="50" charset="-128"/>
              </a:rPr>
              <a:t>　　　　　　建築後</a:t>
            </a:r>
            <a:r>
              <a:rPr lang="en-US" altLang="ja-JP" sz="1900" dirty="0" smtClean="0">
                <a:latin typeface="メイリオ" panose="020B0604030504040204" pitchFamily="50" charset="-128"/>
                <a:ea typeface="メイリオ" panose="020B0604030504040204" pitchFamily="50" charset="-128"/>
                <a:cs typeface="メイリオ" panose="020B0604030504040204" pitchFamily="50" charset="-128"/>
              </a:rPr>
              <a:t>40</a:t>
            </a:r>
            <a:r>
              <a:rPr lang="ja-JP" altLang="en-US" sz="1900" dirty="0" smtClean="0">
                <a:latin typeface="メイリオ" panose="020B0604030504040204" pitchFamily="50" charset="-128"/>
                <a:ea typeface="メイリオ" panose="020B0604030504040204" pitchFamily="50" charset="-128"/>
                <a:cs typeface="メイリオ" panose="020B0604030504040204" pitchFamily="50" charset="-128"/>
              </a:rPr>
              <a:t>年以上経過した学校　約４８％</a:t>
            </a:r>
            <a:endParaRPr lang="en-US" altLang="ja-JP" sz="19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2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endParaRPr lang="en-US" altLang="ja-JP" dirty="0" smtClean="0"/>
          </a:p>
          <a:p>
            <a:pPr marL="0" indent="0">
              <a:buNone/>
            </a:pPr>
            <a:endParaRPr kumimoji="1" lang="ja-JP" altLang="en-US" dirty="0"/>
          </a:p>
        </p:txBody>
      </p:sp>
      <p:sp>
        <p:nvSpPr>
          <p:cNvPr id="2" name="タイトル 1"/>
          <p:cNvSpPr>
            <a:spLocks noGrp="1"/>
          </p:cNvSpPr>
          <p:nvPr>
            <p:ph type="title"/>
          </p:nvPr>
        </p:nvSpPr>
        <p:spPr/>
        <p:txBody>
          <a:bodyPr>
            <a:normAutofit/>
          </a:bodyPr>
          <a:lstStyle/>
          <a:p>
            <a:pPr algn="ctr"/>
            <a:r>
              <a:rPr kumimoji="1" lang="ja-JP" altLang="en-US" sz="4000" dirty="0" smtClean="0"/>
              <a:t>福井市の学校施設の概要</a:t>
            </a:r>
            <a:endParaRPr kumimoji="1" lang="ja-JP" altLang="en-US" sz="4000" dirty="0"/>
          </a:p>
        </p:txBody>
      </p:sp>
    </p:spTree>
    <p:extLst>
      <p:ext uri="{BB962C8B-B14F-4D97-AF65-F5344CB8AC3E}">
        <p14:creationId xmlns:p14="http://schemas.microsoft.com/office/powerpoint/2010/main" xmlns="" val="41535938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67544" y="1988840"/>
            <a:ext cx="8229600" cy="4525963"/>
          </a:xfrm>
        </p:spPr>
        <p:txBody>
          <a:bodyPr>
            <a:normAutofit/>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外壁落下防止工事</a:t>
            </a:r>
            <a:endPar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体育館窓ガラス飛散防止工事</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メイリオ" panose="020B0604030504040204" pitchFamily="50" charset="-128"/>
              </a:rPr>
              <a:t>長寿</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命化改修工事</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小学校と公民館</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複合化工事</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トイレ整備工事（洋式化改修）</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校庭整備</a:t>
            </a:r>
            <a:endPar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音楽室における空調設置　　等</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タイトル 1"/>
          <p:cNvSpPr>
            <a:spLocks noGrp="1"/>
          </p:cNvSpPr>
          <p:nvPr>
            <p:ph type="title"/>
          </p:nvPr>
        </p:nvSpPr>
        <p:spPr/>
        <p:txBody>
          <a:bodyPr>
            <a:normAutofit fontScale="90000"/>
          </a:bodyPr>
          <a:lstStyle/>
          <a:p>
            <a:pPr algn="ctr"/>
            <a:r>
              <a:rPr lang="ja-JP" altLang="en-US" dirty="0" smtClean="0"/>
              <a:t>これまでの主な学校</a:t>
            </a:r>
            <a:r>
              <a:rPr kumimoji="1" lang="ja-JP" altLang="en-US" dirty="0" smtClean="0"/>
              <a:t>施設の整備</a:t>
            </a:r>
            <a:r>
              <a:rPr lang="ja-JP" altLang="en-US" dirty="0"/>
              <a:t>状況</a:t>
            </a:r>
            <a:endParaRPr kumimoji="1" lang="ja-JP" altLang="en-US" dirty="0"/>
          </a:p>
        </p:txBody>
      </p:sp>
    </p:spTree>
    <p:extLst>
      <p:ext uri="{BB962C8B-B14F-4D97-AF65-F5344CB8AC3E}">
        <p14:creationId xmlns:p14="http://schemas.microsoft.com/office/powerpoint/2010/main" xmlns="" val="5521086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normAutofit lnSpcReduction="10000"/>
          </a:bodyPr>
          <a:lstStyle/>
          <a:p>
            <a:pPr marL="0" indent="0">
              <a:buNone/>
            </a:pPr>
            <a:r>
              <a:rPr kumimoji="1"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工事の目的</a:t>
            </a:r>
            <a:endParaRPr lang="en-US" altLang="ja-JP" sz="2400" b="1" dirty="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老朽化が進んだ外壁のタイルやモルタルの落下防止措置を施すことにより、学校施設の安全性を確保する。</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工事の内容</a:t>
            </a:r>
            <a:endParaRPr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学校の校舎及び体育館の外壁について、</a:t>
            </a:r>
            <a:r>
              <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10</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年を１サイクルとして外壁の全面打診点検を行い、外壁に爆裂や浮き、クラックなど危険箇所が確認された箇所について対策工事を行う。</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工事実績</a:t>
            </a:r>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a:t>
            </a:r>
          </a:p>
          <a:p>
            <a:pPr marL="0" indent="0">
              <a:buNone/>
            </a:pP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H29</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年度　</a:t>
            </a:r>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7</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校</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H30</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年度　</a:t>
            </a:r>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6</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校</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endParaRPr lang="en-US" altLang="ja-JP" dirty="0"/>
          </a:p>
          <a:p>
            <a:pPr marL="0" indent="0">
              <a:buNone/>
            </a:pPr>
            <a:endParaRPr kumimoji="1" lang="ja-JP" altLang="en-US" dirty="0"/>
          </a:p>
        </p:txBody>
      </p:sp>
      <p:sp>
        <p:nvSpPr>
          <p:cNvPr id="2" name="タイトル 1"/>
          <p:cNvSpPr>
            <a:spLocks noGrp="1"/>
          </p:cNvSpPr>
          <p:nvPr>
            <p:ph type="title"/>
          </p:nvPr>
        </p:nvSpPr>
        <p:spPr/>
        <p:txBody>
          <a:bodyPr/>
          <a:lstStyle/>
          <a:p>
            <a:pPr algn="ctr"/>
            <a:r>
              <a:rPr kumimoji="1" lang="ja-JP" altLang="en-US" dirty="0" smtClean="0"/>
              <a:t>外壁落下防止工事</a:t>
            </a:r>
            <a:endParaRPr kumimoji="1" lang="ja-JP" altLang="en-US" dirty="0"/>
          </a:p>
        </p:txBody>
      </p:sp>
    </p:spTree>
    <p:extLst>
      <p:ext uri="{BB962C8B-B14F-4D97-AF65-F5344CB8AC3E}">
        <p14:creationId xmlns:p14="http://schemas.microsoft.com/office/powerpoint/2010/main" xmlns="" val="8491167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r="3088" b="2276"/>
          <a:stretch/>
        </p:blipFill>
        <p:spPr bwMode="auto">
          <a:xfrm>
            <a:off x="1907704" y="188639"/>
            <a:ext cx="5494151" cy="648072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6118174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normAutofit/>
          </a:bodyPr>
          <a:lstStyle/>
          <a:p>
            <a:pPr marL="0" indent="0">
              <a:buNone/>
            </a:pP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工事の目的</a:t>
            </a:r>
            <a:endParaRPr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体育館使用時の安全性の確保及び避難所の機能向上</a:t>
            </a:r>
            <a:endPar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400" b="1" dirty="0" smtClean="0">
                <a:latin typeface="メイリオ" panose="020B0604030504040204" pitchFamily="50" charset="-128"/>
                <a:ea typeface="メイリオ" panose="020B0604030504040204" pitchFamily="50" charset="-128"/>
                <a:cs typeface="メイリオ" panose="020B0604030504040204" pitchFamily="50" charset="-128"/>
              </a:rPr>
              <a:t>工事の内容</a:t>
            </a:r>
            <a:endParaRPr kumimoji="1" lang="en-US" altLang="ja-JP" sz="24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地震時に</a:t>
            </a:r>
            <a:r>
              <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番目に開設される指定避難所に位置づけられている小学校の体育館を対象に、窓ガラスに飛散防止フィルムを貼るなどして飛散防止対策を施す。</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工事実績</a:t>
            </a:r>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a:t>
            </a:r>
          </a:p>
          <a:p>
            <a:pPr marL="0" indent="0">
              <a:buNone/>
            </a:pP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H</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２９</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年度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５</a:t>
            </a:r>
            <a:r>
              <a:rPr kumimoji="1"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校</a:t>
            </a:r>
            <a:endParaRPr kumimoji="1"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0" indent="0">
              <a:buNone/>
            </a:pP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2400" dirty="0" smtClean="0">
                <a:latin typeface="メイリオ" panose="020B0604030504040204" pitchFamily="50" charset="-128"/>
                <a:ea typeface="メイリオ" panose="020B0604030504040204" pitchFamily="50" charset="-128"/>
                <a:cs typeface="メイリオ" panose="020B0604030504040204" pitchFamily="50" charset="-128"/>
              </a:rPr>
              <a:t>H</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３０年度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６</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校</a:t>
            </a:r>
            <a:endPar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タイトル 1"/>
          <p:cNvSpPr>
            <a:spLocks noGrp="1"/>
          </p:cNvSpPr>
          <p:nvPr>
            <p:ph type="title"/>
          </p:nvPr>
        </p:nvSpPr>
        <p:spPr/>
        <p:txBody>
          <a:bodyPr>
            <a:normAutofit/>
          </a:bodyPr>
          <a:lstStyle/>
          <a:p>
            <a:pPr algn="ctr"/>
            <a:r>
              <a:rPr kumimoji="1" lang="ja-JP" altLang="en-US" dirty="0" smtClean="0"/>
              <a:t>体育館窓ガラス飛散防止工事</a:t>
            </a:r>
            <a:endParaRPr kumimoji="1" lang="ja-JP" altLang="en-US" dirty="0"/>
          </a:p>
        </p:txBody>
      </p:sp>
    </p:spTree>
    <p:extLst>
      <p:ext uri="{BB962C8B-B14F-4D97-AF65-F5344CB8AC3E}">
        <p14:creationId xmlns:p14="http://schemas.microsoft.com/office/powerpoint/2010/main" xmlns="" val="322970450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ビジネス">
  <a:themeElements>
    <a:clrScheme name="ビジネス">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ビジネス">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ビジネス">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1203</TotalTime>
  <Words>274</Words>
  <Application>Microsoft Office PowerPoint</Application>
  <PresentationFormat>画面に合わせる (4:3)</PresentationFormat>
  <Paragraphs>160</Paragraphs>
  <Slides>22</Slides>
  <Notes>0</Notes>
  <HiddenSlides>0</HiddenSlides>
  <MMClips>0</MMClips>
  <ScaleCrop>false</ScaleCrop>
  <HeadingPairs>
    <vt:vector size="4" baseType="variant">
      <vt:variant>
        <vt:lpstr>テーマ</vt:lpstr>
      </vt:variant>
      <vt:variant>
        <vt:i4>1</vt:i4>
      </vt:variant>
      <vt:variant>
        <vt:lpstr>スライド タイトル</vt:lpstr>
      </vt:variant>
      <vt:variant>
        <vt:i4>22</vt:i4>
      </vt:variant>
    </vt:vector>
  </HeadingPairs>
  <TitlesOfParts>
    <vt:vector size="23" baseType="lpstr">
      <vt:lpstr>ビジネス</vt:lpstr>
      <vt:lpstr>福井市における 学校施設の整備について</vt:lpstr>
      <vt:lpstr>福井市教育総務課について </vt:lpstr>
      <vt:lpstr>学校施設の現状と課題</vt:lpstr>
      <vt:lpstr>スライド 4</vt:lpstr>
      <vt:lpstr>福井市の学校施設の概要</vt:lpstr>
      <vt:lpstr>これまでの主な学校施設の整備状況</vt:lpstr>
      <vt:lpstr>外壁落下防止工事</vt:lpstr>
      <vt:lpstr>スライド 8</vt:lpstr>
      <vt:lpstr>体育館窓ガラス飛散防止工事</vt:lpstr>
      <vt:lpstr>スライド 10</vt:lpstr>
      <vt:lpstr>トイレ整備工事（洋式化改修）</vt:lpstr>
      <vt:lpstr>空調整備</vt:lpstr>
      <vt:lpstr>長寿命化改修（老朽化対策）</vt:lpstr>
      <vt:lpstr>長寿命化改修のメリット</vt:lpstr>
      <vt:lpstr>  現在、長寿命化改修とあわせて、 順化小学校・公民館複合化に取り組んでいます。 　現在の順化小学校１階を公民館が、２・３階を小学校が主に利用し、小学校と公民館の間に開閉可能な扉を設置し、相互に施設が利用可能な交流方式とする予定。 </vt:lpstr>
      <vt:lpstr>平成31年2月文部科学省公表の「効率的かつ効果的な学校施設の整備に関する事例集」にて</vt:lpstr>
      <vt:lpstr>スライド 17</vt:lpstr>
      <vt:lpstr>平成31年2月文部科学省「効率的かつ効果的な学校施設の整備に関する事例集」より引用</vt:lpstr>
      <vt:lpstr>平成31年2月文部科学省「効率的かつ効果的な学校施設の整備に関する事例集」より引用</vt:lpstr>
      <vt:lpstr>避難所として求められる機能</vt:lpstr>
      <vt:lpstr>学校施設における防犯計画</vt:lpstr>
      <vt:lpstr>学校施設の維持管理について</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0000000</dc:creator>
  <cp:lastModifiedBy>es-awaminami</cp:lastModifiedBy>
  <cp:revision>53</cp:revision>
  <cp:lastPrinted>2019-10-15T11:42:10Z</cp:lastPrinted>
  <dcterms:created xsi:type="dcterms:W3CDTF">2019-09-18T05:07:31Z</dcterms:created>
  <dcterms:modified xsi:type="dcterms:W3CDTF">2019-11-18T01:11:03Z</dcterms:modified>
</cp:coreProperties>
</file>