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9" r:id="rId4"/>
    <p:sldId id="260" r:id="rId5"/>
    <p:sldId id="264" r:id="rId6"/>
    <p:sldId id="265" r:id="rId7"/>
    <p:sldId id="262" r:id="rId8"/>
    <p:sldId id="266" r:id="rId9"/>
    <p:sldId id="267" r:id="rId10"/>
    <p:sldId id="261" r:id="rId11"/>
    <p:sldId id="263" r:id="rId12"/>
    <p:sldId id="268" r:id="rId13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00836FDC-A291-4AC1-8D1D-0A5253CE779C}">
          <p14:sldIdLst>
            <p14:sldId id="256"/>
            <p14:sldId id="257"/>
            <p14:sldId id="259"/>
            <p14:sldId id="260"/>
            <p14:sldId id="264"/>
            <p14:sldId id="265"/>
            <p14:sldId id="262"/>
            <p14:sldId id="266"/>
            <p14:sldId id="267"/>
            <p14:sldId id="261"/>
            <p14:sldId id="263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66906" autoAdjust="0"/>
  </p:normalViewPr>
  <p:slideViewPr>
    <p:cSldViewPr snapToGrid="0">
      <p:cViewPr varScale="1">
        <p:scale>
          <a:sx n="50" d="100"/>
          <a:sy n="50" d="100"/>
        </p:scale>
        <p:origin x="1500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40283-A430-4DE7-8276-03E36BE60677}" type="datetime1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F8DDB-BB89-47D0-845F-AC83BBF45F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888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9484A-9619-421C-A8A2-AC5ECCD59056}" type="datetime1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DA59F-7EDD-45A6-8FF7-1E02D3F959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367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648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560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952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9003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632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784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最初の</a:t>
            </a:r>
            <a:r>
              <a:rPr kumimoji="1" lang="en-US" altLang="ja-JP" dirty="0" smtClean="0"/>
              <a:t>3</a:t>
            </a:r>
            <a:r>
              <a:rPr kumimoji="1" lang="ja-JP" altLang="en-US" smtClean="0"/>
              <a:t>行は，学事出版「学校事務」からの引用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806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学事出版「学校事務」からの引用あり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287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010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950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DA59F-7EDD-45A6-8FF7-1E02D3F959E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92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9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12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24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180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29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59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47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67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80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8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380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1327D-2AEB-46D8-8346-67438DBD9B65}" type="datetimeFigureOut">
              <a:rPr kumimoji="1" lang="ja-JP" altLang="en-US" smtClean="0"/>
              <a:t>2019/10/18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8C6B2-059F-4258-BE9B-E10FB468E0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224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1524000" y="2543695"/>
            <a:ext cx="9601200" cy="1032770"/>
          </a:xfrm>
        </p:spPr>
        <p:txBody>
          <a:bodyPr>
            <a:noAutofit/>
          </a:bodyPr>
          <a:lstStyle/>
          <a:p>
            <a:pPr algn="l"/>
            <a:r>
              <a:rPr lang="ja-JP" altLang="en-US" sz="2800" dirty="0"/>
              <a:t>第１分科会</a:t>
            </a:r>
            <a:r>
              <a:rPr lang="en-US" altLang="ja-JP" sz="2800" dirty="0"/>
              <a:t/>
            </a:r>
            <a:br>
              <a:rPr lang="en-US" altLang="ja-JP" sz="2800" dirty="0"/>
            </a:br>
            <a:r>
              <a:rPr lang="ja-JP" altLang="en-US" sz="3600" dirty="0"/>
              <a:t>　</a:t>
            </a:r>
            <a:r>
              <a:rPr lang="ja-JP" altLang="en-US" sz="4000" dirty="0"/>
              <a:t>事務機能を強化して，</a:t>
            </a:r>
            <a:r>
              <a:rPr lang="ja-JP" altLang="en-US" sz="4000" dirty="0" err="1"/>
              <a:t>めざ</a:t>
            </a:r>
            <a:r>
              <a:rPr lang="ja-JP" altLang="en-US" sz="4000" dirty="0"/>
              <a:t>そう業務改善</a:t>
            </a:r>
            <a:r>
              <a:rPr lang="ja-JP" altLang="en-US" sz="4000" dirty="0" smtClean="0"/>
              <a:t>！</a:t>
            </a:r>
            <a:endParaRPr kumimoji="1" lang="ja-JP" altLang="en-US" sz="4000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4256116" y="5334000"/>
            <a:ext cx="6411884" cy="501534"/>
          </a:xfrm>
        </p:spPr>
        <p:txBody>
          <a:bodyPr>
            <a:normAutofit/>
          </a:bodyPr>
          <a:lstStyle/>
          <a:p>
            <a:pPr algn="r" latinLnBrk="1"/>
            <a:r>
              <a:rPr lang="ja-JP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おおい</a:t>
            </a:r>
            <a:r>
              <a:rPr lang="ja-JP" altLang="ja-JP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町立名田庄中学校　早川　勇</a:t>
            </a:r>
            <a:r>
              <a:rPr lang="ja-JP" altLang="ja-JP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治</a:t>
            </a:r>
            <a:endParaRPr lang="ja-JP" altLang="ja-JP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524000" y="939483"/>
            <a:ext cx="3905250" cy="1105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 smtClean="0">
                <a:solidFill>
                  <a:schemeClr val="tx1"/>
                </a:solidFill>
              </a:rPr>
              <a:t>令和元年度</a:t>
            </a:r>
            <a:endParaRPr lang="en-US" altLang="ja-JP" sz="2400" dirty="0" smtClean="0">
              <a:solidFill>
                <a:schemeClr val="tx1"/>
              </a:solidFill>
            </a:endParaRPr>
          </a:p>
          <a:p>
            <a:r>
              <a:rPr kumimoji="1" lang="ja-JP" altLang="en-US" sz="2400" dirty="0">
                <a:solidFill>
                  <a:schemeClr val="tx1"/>
                </a:solidFill>
              </a:rPr>
              <a:t>　</a:t>
            </a:r>
            <a:r>
              <a:rPr kumimoji="1" lang="ja-JP" altLang="en-US" sz="2400" dirty="0" smtClean="0">
                <a:solidFill>
                  <a:schemeClr val="tx1"/>
                </a:solidFill>
              </a:rPr>
              <a:t>　秋季学校事務研究会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4138" y="156211"/>
            <a:ext cx="2387484" cy="238748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952" y="3576465"/>
            <a:ext cx="2296393" cy="293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9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2">
                    <a:lumMod val="75000"/>
                  </a:schemeClr>
                </a:solidFill>
              </a:rPr>
              <a:t>４．たぶん</a:t>
            </a:r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やさしい事務</a:t>
            </a:r>
            <a:r>
              <a:rPr lang="ja-JP" altLang="en-US" dirty="0" smtClean="0">
                <a:solidFill>
                  <a:schemeClr val="accent2">
                    <a:lumMod val="75000"/>
                  </a:schemeClr>
                </a:solidFill>
              </a:rPr>
              <a:t>職員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2549525"/>
            <a:ext cx="10515600" cy="3965575"/>
          </a:xfrm>
          <a:ln w="15875">
            <a:solidFill>
              <a:srgbClr val="FF0000"/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kumimoji="1" lang="ja-JP" altLang="en-US" dirty="0" smtClean="0"/>
              <a:t>・</a:t>
            </a:r>
            <a:r>
              <a:rPr lang="ja-JP" altLang="en-US" dirty="0" smtClean="0"/>
              <a:t>先生は，子どもに〆切を設けて課題を出しています。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・先生は，子どもにやり直しをさせています。</a:t>
            </a:r>
            <a:endParaRPr kumimoji="1"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遠慮なく</a:t>
            </a:r>
            <a:r>
              <a:rPr lang="ja-JP" altLang="en-US" dirty="0"/>
              <a:t>〆切</a:t>
            </a:r>
            <a:r>
              <a:rPr lang="ja-JP" altLang="en-US" dirty="0" smtClean="0"/>
              <a:t>までに提出を求めてください。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/>
              <a:t>遠慮</a:t>
            </a:r>
            <a:r>
              <a:rPr kumimoji="1" lang="ja-JP" altLang="en-US" dirty="0" smtClean="0"/>
              <a:t>なくやり直しをさせてください。　　　　　　</a:t>
            </a:r>
            <a:r>
              <a:rPr kumimoji="1" lang="ja-JP" altLang="en-US" b="1" dirty="0" smtClean="0">
                <a:solidFill>
                  <a:schemeClr val="accent2">
                    <a:lumMod val="50000"/>
                  </a:schemeClr>
                </a:solidFill>
              </a:rPr>
              <a:t>教頭がフォローします。</a:t>
            </a:r>
            <a:endParaRPr kumimoji="1" lang="en-US" altLang="ja-JP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「○○先生，忙しそうやし，これぐらいこちらで直してあげよ。」・・・これは間違い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私は，赴任旅費をあきらめました。（あまりにも忙しすぎて）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私</a:t>
            </a:r>
            <a:r>
              <a:rPr lang="ja-JP" altLang="en-US" dirty="0" smtClean="0"/>
              <a:t>は，旅費請求書を作成しました。　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旅費</a:t>
            </a:r>
            <a:r>
              <a:rPr kumimoji="1" lang="ja-JP" altLang="en-US" dirty="0"/>
              <a:t>請求書</a:t>
            </a:r>
            <a:r>
              <a:rPr kumimoji="1" lang="ja-JP" altLang="en-US" dirty="0" smtClean="0"/>
              <a:t>と復命書はセットです。　　　　　</a:t>
            </a:r>
            <a:r>
              <a:rPr lang="ja-JP" altLang="en-US" dirty="0" smtClean="0"/>
              <a:t>当たり前でした。・・・これが普通</a:t>
            </a:r>
            <a:endParaRPr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838200" y="1306529"/>
            <a:ext cx="10515600" cy="10429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3200" dirty="0" smtClean="0">
                <a:solidFill>
                  <a:schemeClr val="accent2">
                    <a:lumMod val="50000"/>
                  </a:schemeClr>
                </a:solidFill>
              </a:rPr>
              <a:t>Q:</a:t>
            </a:r>
            <a:r>
              <a:rPr lang="ja-JP" altLang="en-US" sz="3200" dirty="0" smtClean="0">
                <a:solidFill>
                  <a:schemeClr val="tx1"/>
                </a:solidFill>
              </a:rPr>
              <a:t>　みなさん</a:t>
            </a:r>
            <a:r>
              <a:rPr lang="ja-JP" altLang="en-US" sz="3200" dirty="0">
                <a:solidFill>
                  <a:schemeClr val="tx1"/>
                </a:solidFill>
              </a:rPr>
              <a:t>は，教職員に対して優しすぎるのではない</a:t>
            </a:r>
            <a:r>
              <a:rPr lang="ja-JP" altLang="en-US" sz="3200" dirty="0" smtClean="0">
                <a:solidFill>
                  <a:schemeClr val="tx1"/>
                </a:solidFill>
              </a:rPr>
              <a:t>で</a:t>
            </a:r>
            <a:endParaRPr lang="en-US" altLang="ja-JP" sz="3200" dirty="0" smtClean="0">
              <a:solidFill>
                <a:schemeClr val="tx1"/>
              </a:solidFill>
            </a:endParaRPr>
          </a:p>
          <a:p>
            <a:r>
              <a:rPr lang="ja-JP" altLang="en-US" sz="3200" dirty="0">
                <a:solidFill>
                  <a:schemeClr val="tx1"/>
                </a:solidFill>
              </a:rPr>
              <a:t>　</a:t>
            </a:r>
            <a:r>
              <a:rPr lang="ja-JP" altLang="en-US" sz="3200" dirty="0" smtClean="0">
                <a:solidFill>
                  <a:schemeClr val="tx1"/>
                </a:solidFill>
              </a:rPr>
              <a:t>　しょう</a:t>
            </a:r>
            <a:r>
              <a:rPr lang="ja-JP" altLang="en-US" sz="3200" dirty="0">
                <a:solidFill>
                  <a:schemeClr val="tx1"/>
                </a:solidFill>
              </a:rPr>
              <a:t>か？</a:t>
            </a:r>
          </a:p>
        </p:txBody>
      </p:sp>
    </p:spTree>
    <p:extLst>
      <p:ext uri="{BB962C8B-B14F-4D97-AF65-F5344CB8AC3E}">
        <p14:creationId xmlns:p14="http://schemas.microsoft.com/office/powerpoint/2010/main" val="328655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562099"/>
            <a:ext cx="10515600" cy="4819651"/>
          </a:xfrm>
          <a:ln w="15875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JP" altLang="en-US" dirty="0" smtClean="0"/>
              <a:t>＜本校の実際＞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○服務簿の整理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出勤簿：</a:t>
            </a:r>
            <a:r>
              <a:rPr lang="en-US" altLang="ja-JP" dirty="0" smtClean="0"/>
              <a:t>C4th</a:t>
            </a:r>
            <a:r>
              <a:rPr lang="ja-JP" altLang="en-US" dirty="0" smtClean="0"/>
              <a:t>で管理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・・・教頭が適宜指導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年休簿，特休簿，週休日振替簿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　　・・・教頭が指導，事務職員がチェック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○予算執行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教委事務局からは「</a:t>
            </a:r>
            <a:r>
              <a:rPr kumimoji="1" lang="ja-JP" altLang="en-US" dirty="0" smtClean="0"/>
              <a:t>人の金を勝手に使うな！」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/>
              <a:t>　</a:t>
            </a:r>
            <a:r>
              <a:rPr lang="ja-JP" altLang="en-US" dirty="0" smtClean="0"/>
              <a:t>　すぐに「はい」とは言わない　　　当たり前のことですね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sz="4400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838200" y="344488"/>
            <a:ext cx="10515600" cy="10429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dirty="0" smtClean="0">
                <a:solidFill>
                  <a:schemeClr val="tx1"/>
                </a:solidFill>
              </a:rPr>
              <a:t>　事務職員は，校務を整理する教頭と二人三脚です。</a:t>
            </a:r>
            <a:endParaRPr lang="en-US" altLang="ja-JP" sz="3200" dirty="0" smtClean="0">
              <a:solidFill>
                <a:schemeClr val="tx1"/>
              </a:solidFill>
            </a:endParaRPr>
          </a:p>
          <a:p>
            <a:r>
              <a:rPr lang="ja-JP" altLang="en-US" sz="3200" dirty="0">
                <a:solidFill>
                  <a:schemeClr val="tx1"/>
                </a:solidFill>
              </a:rPr>
              <a:t>　</a:t>
            </a:r>
            <a:r>
              <a:rPr lang="ja-JP" altLang="en-US" sz="3200" dirty="0" smtClean="0">
                <a:solidFill>
                  <a:schemeClr val="tx1"/>
                </a:solidFill>
              </a:rPr>
              <a:t>事務職員は，事務をつかさどります。　　　　　</a:t>
            </a:r>
            <a:endParaRPr lang="en-US" altLang="ja-JP" sz="3200" dirty="0" smtClean="0">
              <a:solidFill>
                <a:schemeClr val="tx1"/>
              </a:solidFill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2" r="20741"/>
          <a:stretch/>
        </p:blipFill>
        <p:spPr>
          <a:xfrm rot="16200000">
            <a:off x="7810368" y="-170479"/>
            <a:ext cx="1848114" cy="5238750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7429500" y="3490105"/>
            <a:ext cx="3790950" cy="66279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回覧：教頭発，事務職員着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2">
                    <a:lumMod val="75000"/>
                  </a:schemeClr>
                </a:solidFill>
              </a:rPr>
              <a:t>５．終わりに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09700"/>
            <a:ext cx="10744200" cy="4762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b="1" dirty="0" smtClean="0">
                <a:solidFill>
                  <a:schemeClr val="accent2">
                    <a:lumMod val="75000"/>
                  </a:schemeClr>
                </a:solidFill>
              </a:rPr>
              <a:t>○社会に開かれた教育課程の実現を目指さなければなりません</a:t>
            </a:r>
            <a:endParaRPr lang="en-US" altLang="ja-JP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2">
                    <a:lumMod val="75000"/>
                  </a:schemeClr>
                </a:solidFill>
              </a:rPr>
              <a:t>○</a:t>
            </a:r>
            <a:r>
              <a:rPr lang="en-US" altLang="ja-JP" b="1" dirty="0" smtClean="0">
                <a:solidFill>
                  <a:schemeClr val="accent2">
                    <a:lumMod val="75000"/>
                  </a:schemeClr>
                </a:solidFill>
              </a:rPr>
              <a:t>Society5.0</a:t>
            </a:r>
            <a:r>
              <a:rPr lang="ja-JP" altLang="en-US" b="1" dirty="0" smtClean="0">
                <a:solidFill>
                  <a:schemeClr val="accent2">
                    <a:lumMod val="75000"/>
                  </a:schemeClr>
                </a:solidFill>
              </a:rPr>
              <a:t>（超スマート社会）を生きていかなければなりません</a:t>
            </a:r>
            <a:endParaRPr lang="en-US" altLang="ja-JP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altLang="ja-JP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b="1" dirty="0">
                <a:solidFill>
                  <a:schemeClr val="accent2">
                    <a:lumMod val="75000"/>
                  </a:schemeClr>
                </a:solidFill>
              </a:rPr>
              <a:t>　</a:t>
            </a:r>
            <a:r>
              <a:rPr lang="en-US" altLang="ja-JP" b="1" dirty="0" smtClean="0">
                <a:solidFill>
                  <a:schemeClr val="accent2">
                    <a:lumMod val="75000"/>
                  </a:schemeClr>
                </a:solidFill>
              </a:rPr>
              <a:t>【</a:t>
            </a:r>
            <a:r>
              <a:rPr lang="ja-JP" altLang="en-US" b="1" dirty="0" smtClean="0">
                <a:solidFill>
                  <a:schemeClr val="accent2">
                    <a:lumMod val="75000"/>
                  </a:schemeClr>
                </a:solidFill>
              </a:rPr>
              <a:t>学校</a:t>
            </a:r>
            <a:r>
              <a:rPr lang="ja-JP" altLang="en-US" b="1" dirty="0">
                <a:solidFill>
                  <a:schemeClr val="accent2">
                    <a:lumMod val="75000"/>
                  </a:schemeClr>
                </a:solidFill>
              </a:rPr>
              <a:t>にはそれぞれ役割が違う教職員が</a:t>
            </a:r>
            <a:r>
              <a:rPr lang="ja-JP" altLang="en-US" b="1" dirty="0" smtClean="0">
                <a:solidFill>
                  <a:schemeClr val="accent2">
                    <a:lumMod val="75000"/>
                  </a:schemeClr>
                </a:solidFill>
              </a:rPr>
              <a:t>います</a:t>
            </a:r>
            <a:r>
              <a:rPr lang="en-US" altLang="ja-JP" b="1" dirty="0" smtClean="0">
                <a:solidFill>
                  <a:schemeClr val="accent2">
                    <a:lumMod val="75000"/>
                  </a:schemeClr>
                </a:solidFill>
              </a:rPr>
              <a:t>】</a:t>
            </a:r>
            <a:r>
              <a:rPr lang="ja-JP" altLang="en-US" b="1" dirty="0">
                <a:solidFill>
                  <a:schemeClr val="accent2">
                    <a:lumMod val="75000"/>
                  </a:schemeClr>
                </a:solidFill>
              </a:rPr>
              <a:t>　</a:t>
            </a:r>
            <a:endParaRPr lang="en-US" altLang="ja-JP" b="1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　校務をつかさどる，教育をつかさどる，養護をつかさどる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栄養の指導及び管理をつかさどる，事務をつかさどる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　</a:t>
            </a:r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</a:rPr>
              <a:t>⇒　</a:t>
            </a:r>
            <a:r>
              <a:rPr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もう</a:t>
            </a:r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</a:rPr>
              <a:t>「縁の下の力持ち」では</a:t>
            </a:r>
            <a:r>
              <a:rPr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ありません</a:t>
            </a:r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</a:rPr>
              <a:t>　　　</a:t>
            </a:r>
            <a:endParaRPr lang="en-US" altLang="ja-JP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</a:rPr>
              <a:t>　</a:t>
            </a:r>
            <a:r>
              <a:rPr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　　⇒</a:t>
            </a:r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</a:rPr>
              <a:t>　</a:t>
            </a:r>
            <a:r>
              <a:rPr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一人</a:t>
            </a:r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</a:rPr>
              <a:t>職だから大事です（弱気にならないで）</a:t>
            </a:r>
            <a:endParaRPr lang="en-US" altLang="ja-JP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kumimoji="1"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　　　⇒　</a:t>
            </a:r>
            <a:r>
              <a:rPr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それぞれ</a:t>
            </a:r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</a:rPr>
              <a:t>の特性を生かし</a:t>
            </a:r>
            <a:r>
              <a:rPr lang="ja-JP" altLang="en-US" b="1" dirty="0" smtClean="0">
                <a:solidFill>
                  <a:schemeClr val="accent5">
                    <a:lumMod val="75000"/>
                  </a:schemeClr>
                </a:solidFill>
              </a:rPr>
              <a:t>協働して業務改善をめざしましょう</a:t>
            </a:r>
            <a:endParaRPr lang="en-US" altLang="ja-JP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7277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事務機能を強化して，</a:t>
            </a:r>
            <a:r>
              <a:rPr lang="ja-JP" altLang="en-US" dirty="0" err="1">
                <a:solidFill>
                  <a:schemeClr val="accent2">
                    <a:lumMod val="75000"/>
                  </a:schemeClr>
                </a:solidFill>
              </a:rPr>
              <a:t>めざ</a:t>
            </a:r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そう業務改善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5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400" dirty="0" smtClean="0"/>
              <a:t>１．</a:t>
            </a:r>
            <a:r>
              <a:rPr kumimoji="1" lang="ja-JP" altLang="en-US" sz="4400" dirty="0" smtClean="0"/>
              <a:t>グループワークから</a:t>
            </a:r>
            <a:endParaRPr kumimoji="1"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２</a:t>
            </a:r>
            <a:r>
              <a:rPr lang="ja-JP" altLang="en-US" sz="4400" dirty="0"/>
              <a:t>．</a:t>
            </a:r>
            <a:r>
              <a:rPr lang="ja-JP" altLang="en-US" sz="4400" dirty="0" smtClean="0"/>
              <a:t>学校運営について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３</a:t>
            </a:r>
            <a:r>
              <a:rPr lang="ja-JP" altLang="en-US" sz="4400" dirty="0"/>
              <a:t>．</a:t>
            </a:r>
            <a:r>
              <a:rPr kumimoji="1" lang="ja-JP" altLang="en-US" sz="4400" dirty="0" smtClean="0"/>
              <a:t>事務に従事する　→　事務をつかさどる</a:t>
            </a:r>
            <a:endParaRPr kumimoji="1"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４</a:t>
            </a:r>
            <a:r>
              <a:rPr lang="ja-JP" altLang="en-US" sz="4400" dirty="0"/>
              <a:t>．</a:t>
            </a:r>
            <a:r>
              <a:rPr lang="ja-JP" altLang="en-US" sz="4400" dirty="0" smtClean="0"/>
              <a:t>たぶんやさしい事務職員</a:t>
            </a:r>
            <a:endParaRPr lang="en-US" altLang="ja-JP" sz="4400" dirty="0" smtClean="0"/>
          </a:p>
          <a:p>
            <a:pPr marL="0" indent="0">
              <a:buNone/>
            </a:pPr>
            <a:r>
              <a:rPr lang="ja-JP" altLang="en-US" sz="4400" dirty="0" smtClean="0"/>
              <a:t>５</a:t>
            </a:r>
            <a:r>
              <a:rPr lang="ja-JP" altLang="en-US" sz="4400" dirty="0"/>
              <a:t>．</a:t>
            </a:r>
            <a:r>
              <a:rPr kumimoji="1" lang="ja-JP" altLang="en-US" sz="4400" dirty="0" smtClean="0"/>
              <a:t>終わりに</a:t>
            </a:r>
            <a:endParaRPr kumimoji="1" lang="en-US" altLang="ja-JP" sz="4400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81350" y="2574925"/>
            <a:ext cx="5619750" cy="1325563"/>
          </a:xfrm>
        </p:spPr>
        <p:txBody>
          <a:bodyPr/>
          <a:lstStyle/>
          <a:p>
            <a:pPr algn="ctr"/>
            <a:r>
              <a:rPr kumimoji="1" lang="ja-JP" altLang="en-US" dirty="0" smtClean="0">
                <a:solidFill>
                  <a:schemeClr val="accent2">
                    <a:lumMod val="75000"/>
                  </a:schemeClr>
                </a:solidFill>
              </a:rPr>
              <a:t>１．グループワークから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3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2">
                    <a:lumMod val="75000"/>
                  </a:schemeClr>
                </a:solidFill>
              </a:rPr>
              <a:t>２．学校</a:t>
            </a:r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運営に</a:t>
            </a:r>
            <a:r>
              <a:rPr lang="ja-JP" altLang="en-US" dirty="0" smtClean="0">
                <a:solidFill>
                  <a:schemeClr val="accent2">
                    <a:lumMod val="75000"/>
                  </a:schemeClr>
                </a:solidFill>
              </a:rPr>
              <a:t>ついて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690689"/>
            <a:ext cx="10744200" cy="4652962"/>
          </a:xfrm>
          <a:ln w="22225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kumimoji="1" lang="ja-JP" altLang="en-US" sz="2400" dirty="0" smtClean="0"/>
              <a:t>「福井県公立小・中学校事務職員の標準的職務表」</a:t>
            </a:r>
            <a:endParaRPr kumimoji="1" lang="en-US" altLang="ja-JP" sz="2400" dirty="0" smtClean="0"/>
          </a:p>
          <a:p>
            <a:pPr marL="0" indent="0" algn="r">
              <a:lnSpc>
                <a:spcPct val="120000"/>
              </a:lnSpc>
              <a:buNone/>
            </a:pPr>
            <a:r>
              <a:rPr lang="ja-JP" altLang="en-US" sz="1800" dirty="0"/>
              <a:t>　</a:t>
            </a:r>
            <a:r>
              <a:rPr lang="ja-JP" altLang="en-US" sz="1800" dirty="0" smtClean="0"/>
              <a:t>　平成</a:t>
            </a:r>
            <a:r>
              <a:rPr lang="en-US" altLang="ja-JP" sz="1800" dirty="0" smtClean="0"/>
              <a:t>16</a:t>
            </a:r>
            <a:r>
              <a:rPr lang="ja-JP" altLang="en-US" sz="1800" dirty="0" smtClean="0"/>
              <a:t>年</a:t>
            </a:r>
            <a:r>
              <a:rPr lang="en-US" altLang="ja-JP" sz="1800" dirty="0" smtClean="0"/>
              <a:t>10</a:t>
            </a:r>
            <a:r>
              <a:rPr lang="ja-JP" altLang="en-US" sz="1800" dirty="0" smtClean="0"/>
              <a:t>月</a:t>
            </a:r>
            <a:r>
              <a:rPr lang="en-US" altLang="ja-JP" sz="1800" dirty="0" smtClean="0"/>
              <a:t>1</a:t>
            </a:r>
            <a:r>
              <a:rPr lang="ja-JP" altLang="en-US" sz="1800" dirty="0" smtClean="0"/>
              <a:t>日通知</a:t>
            </a:r>
            <a:endParaRPr lang="en-US" altLang="ja-JP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１　学校事務が円滑かつ効率的に執行されるよう，標準的職務表に基づき，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各学校の具体的な学校事務の内容を明確にすること。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２　</a:t>
            </a:r>
            <a:r>
              <a:rPr lang="ja-JP" altLang="en-US" sz="2400" u="sng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「学校事務」とは，児童・生徒の直接的指導を除いた</a:t>
            </a:r>
            <a:r>
              <a:rPr lang="ja-JP" altLang="en-US" sz="2400" u="sng" dirty="0" smtClean="0">
                <a:solidFill>
                  <a:schemeClr val="accent2">
                    <a:lumMod val="7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学校運営に必要な</a:t>
            </a:r>
            <a:endParaRPr lang="en-US" altLang="ja-JP" sz="2400" u="sng" dirty="0" smtClean="0">
              <a:solidFill>
                <a:schemeClr val="accent2">
                  <a:lumMod val="75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u="sng" dirty="0" smtClean="0">
                <a:solidFill>
                  <a:schemeClr val="accent2">
                    <a:lumMod val="7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業務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をいい、主として事務職員が中心となって行う事務の範囲を示した</a:t>
            </a:r>
            <a:r>
              <a:rPr lang="ja-JP" altLang="en-US" sz="2400" dirty="0" err="1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も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のであるが、教頭等の事務職員以外の職員と協力して行う内容も含まれる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ものであること。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３ 各学校で事務職員の具体的な職務内容を定めるに当たっては、学校の規模、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学校内の職員体制、事務職員の経験年数および配置数、地域の実態等を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考慮した上で、適切に校内の事務分掌を定めること。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33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868203"/>
              </p:ext>
            </p:extLst>
          </p:nvPr>
        </p:nvGraphicFramePr>
        <p:xfrm>
          <a:off x="1104900" y="609594"/>
          <a:ext cx="9753600" cy="5734048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852927"/>
                <a:gridCol w="3385823"/>
                <a:gridCol w="4514850"/>
              </a:tblGrid>
              <a:tr h="3017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区分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職務内容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具体的な職務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学校経営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企画運営に関すること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r>
                        <a:rPr lang="ja-JP" altLang="en-US" sz="1800" u="none" strike="noStrike" dirty="0" smtClean="0">
                          <a:effectLst/>
                        </a:rPr>
                        <a:t>（記載は省略）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総務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諸規定の制定に関すること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文書および情報に関すること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調査統計に関すること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庶務に関すること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渉外に関すること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監査・検査に関すること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財務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経理に関すること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施設・設備に関すること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物品に関すること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学務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学籍に関すること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教科書等に関すること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就学援助に関すること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人事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人事事務に関すること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服務事務に関すること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給与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給与に関すること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旅費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>
                          <a:effectLst/>
                        </a:rPr>
                        <a:t>旅費に関すること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179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福利厚生</a:t>
                      </a:r>
                      <a:endParaRPr lang="ja-JP" altLang="en-US" sz="1800" b="0" i="0" u="none" strike="noStrike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福利厚生に関すること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角丸四角形 6"/>
          <p:cNvSpPr/>
          <p:nvPr/>
        </p:nvSpPr>
        <p:spPr>
          <a:xfrm>
            <a:off x="6745258" y="1958167"/>
            <a:ext cx="3619500" cy="1714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「学校事務」</a:t>
            </a:r>
            <a:endParaRPr kumimoji="1" lang="en-US" altLang="ja-JP" sz="2400" dirty="0" smtClean="0"/>
          </a:p>
          <a:p>
            <a:pPr algn="ctr"/>
            <a:r>
              <a:rPr lang="ja-JP" altLang="en-US" sz="2400" dirty="0" smtClean="0"/>
              <a:t>学校運営に不可欠</a:t>
            </a:r>
            <a:endParaRPr lang="en-US" altLang="ja-JP" sz="2400" dirty="0"/>
          </a:p>
          <a:p>
            <a:pPr algn="ctr"/>
            <a:r>
              <a:rPr kumimoji="1" lang="ja-JP" altLang="en-US" sz="2400" dirty="0" smtClean="0"/>
              <a:t>多岐にわたる業務</a:t>
            </a:r>
            <a:endParaRPr kumimoji="1" lang="ja-JP" altLang="en-US" sz="2400" dirty="0"/>
          </a:p>
        </p:txBody>
      </p:sp>
      <p:sp>
        <p:nvSpPr>
          <p:cNvPr id="9" name="正方形/長方形 8"/>
          <p:cNvSpPr/>
          <p:nvPr/>
        </p:nvSpPr>
        <p:spPr>
          <a:xfrm>
            <a:off x="6115050" y="4529935"/>
            <a:ext cx="4879916" cy="202327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accent2">
                    <a:lumMod val="75000"/>
                  </a:schemeClr>
                </a:solidFill>
              </a:rPr>
              <a:t>学校事務経営案の作成へ</a:t>
            </a:r>
            <a:endParaRPr kumimoji="1" lang="en-US" altLang="ja-JP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ja-JP" altLang="en-US" sz="3200" dirty="0">
                <a:solidFill>
                  <a:schemeClr val="accent2">
                    <a:lumMod val="75000"/>
                  </a:schemeClr>
                </a:solidFill>
              </a:rPr>
              <a:t>　</a:t>
            </a:r>
            <a:r>
              <a:rPr lang="ja-JP" altLang="en-US" sz="2800" dirty="0" smtClean="0">
                <a:solidFill>
                  <a:schemeClr val="tx1"/>
                </a:solidFill>
              </a:rPr>
              <a:t>標準的職務表を基にした具体的な</a:t>
            </a:r>
            <a:r>
              <a:rPr lang="ja-JP" altLang="en-US" sz="2800" dirty="0">
                <a:solidFill>
                  <a:schemeClr val="tx1"/>
                </a:solidFill>
              </a:rPr>
              <a:t>取組</a:t>
            </a:r>
            <a:r>
              <a:rPr lang="ja-JP" altLang="en-US" sz="2800" dirty="0" smtClean="0">
                <a:solidFill>
                  <a:schemeClr val="tx1"/>
                </a:solidFill>
              </a:rPr>
              <a:t>みを計画立案</a:t>
            </a:r>
            <a:endParaRPr lang="en-US" altLang="ja-JP" sz="2800" dirty="0" smtClean="0">
              <a:solidFill>
                <a:schemeClr val="tx1"/>
              </a:solidFill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8327187" y="3882235"/>
            <a:ext cx="455642" cy="647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198319" y="186666"/>
            <a:ext cx="4916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福井県公立小・中学校事務職員の標準的職務表</a:t>
            </a:r>
          </a:p>
        </p:txBody>
      </p:sp>
    </p:spTree>
    <p:extLst>
      <p:ext uri="{BB962C8B-B14F-4D97-AF65-F5344CB8AC3E}">
        <p14:creationId xmlns:p14="http://schemas.microsoft.com/office/powerpoint/2010/main" val="265858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38150"/>
            <a:ext cx="10744200" cy="6019800"/>
          </a:xfrm>
          <a:ln w="22225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en-US" sz="4000" dirty="0" smtClean="0">
                <a:solidFill>
                  <a:srgbClr val="C00000"/>
                </a:solidFill>
              </a:rPr>
              <a:t>学校運営は教頭と二人三脚</a:t>
            </a:r>
            <a:endParaRPr lang="en-US" altLang="ja-JP" sz="4000" dirty="0" smtClean="0">
              <a:solidFill>
                <a:srgbClr val="C0000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教頭と事務職員の職務範囲を決め，効率的に業務を進めようとしても，教頭の学校事務への知識や処理能力が不足していては，事務職員の負担が大きくなる。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b="1" dirty="0" smtClean="0">
                <a:solidFill>
                  <a:srgbClr val="C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</a:t>
            </a:r>
            <a:r>
              <a:rPr lang="en-US" altLang="ja-JP" sz="2400" b="1" dirty="0" smtClean="0">
                <a:solidFill>
                  <a:srgbClr val="C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C4th</a:t>
            </a:r>
            <a:r>
              <a:rPr lang="ja-JP" altLang="en-US" sz="2400" b="1" dirty="0" smtClean="0">
                <a:solidFill>
                  <a:srgbClr val="C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のすみわけ＞</a:t>
            </a:r>
            <a:endParaRPr lang="en-US" altLang="ja-JP" sz="2400" b="1" dirty="0" smtClean="0">
              <a:solidFill>
                <a:srgbClr val="C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教　　頭：予定表（行事，日直），出張の追加削除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事務職員：文書受理→出張</a:t>
            </a:r>
            <a:endParaRPr lang="en-US" altLang="ja-JP" sz="2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b="1" dirty="0" smtClean="0">
                <a:solidFill>
                  <a:srgbClr val="C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＜職務内容の共有＞</a:t>
            </a:r>
            <a:endParaRPr lang="en-US" altLang="ja-JP" sz="2400" b="1" dirty="0" smtClean="0">
              <a:solidFill>
                <a:srgbClr val="C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在校４年目の教頭と異動１年目の事務職員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教頭がひとりでできることでも，あえて事務職員に声掛け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前任</a:t>
            </a: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校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の</a:t>
            </a: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様子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を聞きながら，今年度の職務範囲を話し合って決めていく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ja-JP" altLang="en-US" sz="24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→　より効率的に業務が進む</a:t>
            </a:r>
            <a:r>
              <a:rPr lang="ja-JP" altLang="en-US" sz="2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en-US" altLang="ja-JP" sz="2400" dirty="0" smtClean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2">
                    <a:lumMod val="75000"/>
                  </a:schemeClr>
                </a:solidFill>
              </a:rPr>
              <a:t>３．事務</a:t>
            </a:r>
            <a:r>
              <a:rPr lang="ja-JP" altLang="en-US" dirty="0">
                <a:solidFill>
                  <a:schemeClr val="accent2">
                    <a:lumMod val="75000"/>
                  </a:schemeClr>
                </a:solidFill>
              </a:rPr>
              <a:t>に従事する　→　事務をつかさどる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85901"/>
            <a:ext cx="10515600" cy="4305300"/>
          </a:xfrm>
          <a:ln w="1905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学校教育法第３７条第１４項</a:t>
            </a: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「事務職員は事務をつかさどる」　平成２９年４月</a:t>
            </a:r>
            <a:endParaRPr kumimoji="1"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b="1" dirty="0" smtClean="0">
                <a:solidFill>
                  <a:schemeClr val="accent2">
                    <a:lumMod val="7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従事する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・・もっぱら仕事に携わる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校長の手足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学校の事務を処理する職</a:t>
            </a:r>
            <a:endParaRPr kumimoji="1" lang="en-US" altLang="ja-JP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つかさどる</a:t>
            </a:r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・・責任と権限をもって自己判断する</a:t>
            </a: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校長のブレイン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　　　学校の課題を整理し解決する職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8210550" y="2833309"/>
            <a:ext cx="3257550" cy="1074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受動的な感じ</a:t>
            </a:r>
            <a:endParaRPr kumimoji="1" lang="ja-JP" altLang="en-US" sz="2800" b="1" dirty="0"/>
          </a:p>
        </p:txBody>
      </p:sp>
      <p:sp>
        <p:nvSpPr>
          <p:cNvPr id="6" name="円/楕円 5"/>
          <p:cNvSpPr/>
          <p:nvPr/>
        </p:nvSpPr>
        <p:spPr>
          <a:xfrm>
            <a:off x="8210550" y="4469608"/>
            <a:ext cx="3257550" cy="107473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能動的な感じ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952750" y="5678048"/>
            <a:ext cx="5257800" cy="6667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自分で考えて動くこと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0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447800"/>
            <a:ext cx="10515600" cy="4743451"/>
          </a:xfrm>
          <a:ln w="19050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○授業参観，給食</a:t>
            </a: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学校予算の効率的な活用のために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普段の授業を遠慮せずに参観　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学校参観日や指導主事訪問日を利用</a:t>
            </a:r>
            <a:endParaRPr lang="en-US" altLang="ja-JP" sz="2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○水の授業（小学校４年生）</a:t>
            </a: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事務職員がゲストティーチャー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事務職員の特性を生かして　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学校内の水の使用量，上下水道代</a:t>
            </a:r>
            <a:endParaRPr lang="en-US" altLang="ja-JP" sz="2000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r>
              <a:rPr lang="ja-JP" altLang="en-US" b="1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「みんなの学校生活を見守っています！」</a:t>
            </a:r>
            <a:endParaRPr lang="en-US" altLang="ja-JP" b="1" dirty="0" smtClean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○事務掲示板の作成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学校予算についての発信（生徒向け）　</a:t>
            </a:r>
            <a:r>
              <a:rPr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１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階廊下に掲示</a:t>
            </a: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endParaRPr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0" indent="0">
              <a:buNone/>
            </a:pPr>
            <a:endParaRPr kumimoji="1" lang="en-US" altLang="ja-JP" dirty="0" smtClean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4966" y="5592734"/>
            <a:ext cx="1197034" cy="119703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819150" y="515908"/>
            <a:ext cx="5676900" cy="66674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「自分で考えて動くこと」の実際　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75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0"/>
            <a:ext cx="5143500" cy="685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450" y="0"/>
            <a:ext cx="5143500" cy="6858000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323850" y="457200"/>
            <a:ext cx="1181100" cy="1085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６月</a:t>
            </a:r>
            <a:endParaRPr kumimoji="1" lang="ja-JP" altLang="en-US" sz="2400" dirty="0">
              <a:solidFill>
                <a:schemeClr val="tx1"/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6057900" y="457200"/>
            <a:ext cx="1181100" cy="10858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７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月</a:t>
            </a:r>
            <a:endParaRPr kumimoji="1" lang="ja-JP" altLang="en-US" sz="2400" dirty="0">
              <a:solidFill>
                <a:schemeClr val="tx1"/>
              </a:solidFill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914400" y="6286500"/>
            <a:ext cx="4838700" cy="4191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電気代，節電の啓発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6800850" y="6286500"/>
            <a:ext cx="4838700" cy="4191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solidFill>
                  <a:schemeClr val="tx1"/>
                </a:solidFill>
              </a:rPr>
              <a:t>電気使用量，教材備品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3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3100</TotalTime>
  <Words>378</Words>
  <Application>Microsoft Office PowerPoint</Application>
  <PresentationFormat>ワイド画面</PresentationFormat>
  <Paragraphs>167</Paragraphs>
  <Slides>12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ＤＦ特太ゴシック体</vt:lpstr>
      <vt:lpstr>HG丸ｺﾞｼｯｸM-PRO</vt:lpstr>
      <vt:lpstr>ＭＳ Ｐゴシック</vt:lpstr>
      <vt:lpstr>ＭＳ ゴシック</vt:lpstr>
      <vt:lpstr>ＭＳ 明朝</vt:lpstr>
      <vt:lpstr>Arial</vt:lpstr>
      <vt:lpstr>Calibri</vt:lpstr>
      <vt:lpstr>Calibri Light</vt:lpstr>
      <vt:lpstr>Office テーマ</vt:lpstr>
      <vt:lpstr>第１分科会 　事務機能を強化して，めざそう業務改善！</vt:lpstr>
      <vt:lpstr>事務機能を強化して，めざそう業務改善</vt:lpstr>
      <vt:lpstr>１．グループワークから</vt:lpstr>
      <vt:lpstr>２．学校運営について</vt:lpstr>
      <vt:lpstr>PowerPoint プレゼンテーション</vt:lpstr>
      <vt:lpstr>PowerPoint プレゼンテーション</vt:lpstr>
      <vt:lpstr>３．事務に従事する　→　事務をつかさどる</vt:lpstr>
      <vt:lpstr>PowerPoint プレゼンテーション</vt:lpstr>
      <vt:lpstr>PowerPoint プレゼンテーション</vt:lpstr>
      <vt:lpstr>４．たぶんやさしい事務職員</vt:lpstr>
      <vt:lpstr>PowerPoint プレゼンテーション</vt:lpstr>
      <vt:lpstr>５．終わりに</vt:lpstr>
    </vt:vector>
  </TitlesOfParts>
  <Company>おおい町教育委員会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早川 勇治</dc:creator>
  <cp:lastModifiedBy>早川 勇治</cp:lastModifiedBy>
  <cp:revision>164</cp:revision>
  <cp:lastPrinted>2019-10-08T09:17:31Z</cp:lastPrinted>
  <dcterms:created xsi:type="dcterms:W3CDTF">2018-07-11T08:17:33Z</dcterms:created>
  <dcterms:modified xsi:type="dcterms:W3CDTF">2019-10-17T23:21:04Z</dcterms:modified>
</cp:coreProperties>
</file>