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9"/>
  </p:notesMasterIdLst>
  <p:sldIdLst>
    <p:sldId id="336" r:id="rId2"/>
    <p:sldId id="337" r:id="rId3"/>
    <p:sldId id="264" r:id="rId4"/>
    <p:sldId id="353" r:id="rId5"/>
    <p:sldId id="354" r:id="rId6"/>
    <p:sldId id="355" r:id="rId7"/>
    <p:sldId id="338" r:id="rId8"/>
    <p:sldId id="349" r:id="rId9"/>
    <p:sldId id="341" r:id="rId10"/>
    <p:sldId id="356" r:id="rId11"/>
    <p:sldId id="362" r:id="rId12"/>
    <p:sldId id="364" r:id="rId13"/>
    <p:sldId id="361" r:id="rId14"/>
    <p:sldId id="340" r:id="rId15"/>
    <p:sldId id="360" r:id="rId16"/>
    <p:sldId id="342" r:id="rId17"/>
    <p:sldId id="343" r:id="rId18"/>
    <p:sldId id="358" r:id="rId19"/>
    <p:sldId id="359" r:id="rId20"/>
    <p:sldId id="365" r:id="rId21"/>
    <p:sldId id="339" r:id="rId22"/>
    <p:sldId id="363" r:id="rId23"/>
    <p:sldId id="350" r:id="rId24"/>
    <p:sldId id="357" r:id="rId25"/>
    <p:sldId id="347" r:id="rId26"/>
    <p:sldId id="348" r:id="rId27"/>
    <p:sldId id="352" r:id="rId28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00836FDC-A291-4AC1-8D1D-0A5253CE779C}">
          <p14:sldIdLst>
            <p14:sldId id="336"/>
            <p14:sldId id="337"/>
            <p14:sldId id="264"/>
            <p14:sldId id="353"/>
            <p14:sldId id="354"/>
            <p14:sldId id="355"/>
            <p14:sldId id="338"/>
            <p14:sldId id="349"/>
            <p14:sldId id="341"/>
            <p14:sldId id="356"/>
            <p14:sldId id="362"/>
            <p14:sldId id="364"/>
            <p14:sldId id="361"/>
            <p14:sldId id="340"/>
            <p14:sldId id="360"/>
            <p14:sldId id="342"/>
            <p14:sldId id="343"/>
            <p14:sldId id="358"/>
            <p14:sldId id="359"/>
            <p14:sldId id="365"/>
            <p14:sldId id="339"/>
            <p14:sldId id="363"/>
            <p14:sldId id="350"/>
            <p14:sldId id="357"/>
            <p14:sldId id="347"/>
            <p14:sldId id="348"/>
            <p14:sldId id="35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9" autoAdjust="0"/>
    <p:restoredTop sz="64568" autoAdjust="0"/>
  </p:normalViewPr>
  <p:slideViewPr>
    <p:cSldViewPr snapToGrid="0">
      <p:cViewPr varScale="1">
        <p:scale>
          <a:sx n="48" d="100"/>
          <a:sy n="48" d="100"/>
        </p:scale>
        <p:origin x="1596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80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7C1555-52B4-4B6C-8370-7F6B675D5208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DA59F-7EDD-45A6-8FF7-1E02D3F959E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0236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5308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98379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4617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4210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50214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82846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72994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10080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7905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992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3496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457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59145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93198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61693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22727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7404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ja-JP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20633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00900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2503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9152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457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4072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5093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269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02545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DA59F-7EDD-45A6-8FF7-1E02D3F959E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8849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293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5125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240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018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1292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593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047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3673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809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481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38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1327D-2AEB-46D8-8346-67438DBD9B65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8C6B2-059F-4258-BE9B-E10FB468E0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2243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9150" y="-263183"/>
            <a:ext cx="13011150" cy="7121183"/>
          </a:xfrm>
          <a:prstGeom prst="rect">
            <a:avLst/>
          </a:prstGeom>
        </p:spPr>
      </p:pic>
      <p:sp>
        <p:nvSpPr>
          <p:cNvPr id="3" name="サブタイトル 4"/>
          <p:cNvSpPr txBox="1">
            <a:spLocks/>
          </p:cNvSpPr>
          <p:nvPr/>
        </p:nvSpPr>
        <p:spPr>
          <a:xfrm>
            <a:off x="6029071" y="6191251"/>
            <a:ext cx="4965895" cy="347147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latinLnBrk="1">
              <a:buNone/>
            </a:pPr>
            <a:r>
              <a:rPr lang="ja-JP" altLang="en-US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お</a:t>
            </a:r>
            <a:r>
              <a:rPr lang="ja-JP" altLang="ja-JP" dirty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おい町立名田庄中学校　早川　勇治　</a:t>
            </a:r>
            <a:r>
              <a:rPr lang="ja-JP" altLang="ja-JP" dirty="0"/>
              <a:t>　</a:t>
            </a:r>
            <a:endParaRPr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754659"/>
            <a:ext cx="5763292" cy="1210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 smtClean="0">
                <a:solidFill>
                  <a:schemeClr val="tx1"/>
                </a:solidFill>
              </a:rPr>
              <a:t>第</a:t>
            </a:r>
            <a:r>
              <a:rPr lang="en-US" altLang="ja-JP" sz="2400" dirty="0" smtClean="0">
                <a:solidFill>
                  <a:schemeClr val="tx1"/>
                </a:solidFill>
              </a:rPr>
              <a:t>1</a:t>
            </a:r>
            <a:r>
              <a:rPr lang="ja-JP" altLang="en-US" sz="2400" dirty="0" smtClean="0">
                <a:solidFill>
                  <a:schemeClr val="tx1"/>
                </a:solidFill>
              </a:rPr>
              <a:t>分科会</a:t>
            </a:r>
            <a:endParaRPr lang="en-US" altLang="ja-JP" sz="2400" dirty="0" smtClean="0">
              <a:solidFill>
                <a:schemeClr val="tx1"/>
              </a:solidFill>
            </a:endParaRPr>
          </a:p>
          <a:p>
            <a:r>
              <a:rPr lang="ja-JP" altLang="en-US" sz="2400" dirty="0" smtClean="0">
                <a:solidFill>
                  <a:schemeClr val="tx1"/>
                </a:solidFill>
              </a:rPr>
              <a:t>事務</a:t>
            </a:r>
            <a:r>
              <a:rPr lang="ja-JP" altLang="en-US" sz="2400" dirty="0">
                <a:solidFill>
                  <a:schemeClr val="tx1"/>
                </a:solidFill>
              </a:rPr>
              <a:t>機能</a:t>
            </a:r>
            <a:r>
              <a:rPr lang="ja-JP" altLang="en-US" sz="2400" dirty="0" smtClean="0">
                <a:solidFill>
                  <a:schemeClr val="tx1"/>
                </a:solidFill>
              </a:rPr>
              <a:t>を強化して，</a:t>
            </a:r>
            <a:r>
              <a:rPr lang="ja-JP" altLang="en-US" sz="2400" dirty="0" err="1" smtClean="0">
                <a:solidFill>
                  <a:schemeClr val="tx1"/>
                </a:solidFill>
              </a:rPr>
              <a:t>めざ</a:t>
            </a:r>
            <a:r>
              <a:rPr lang="ja-JP" altLang="en-US" sz="2400" dirty="0" smtClean="0">
                <a:solidFill>
                  <a:schemeClr val="tx1"/>
                </a:solidFill>
              </a:rPr>
              <a:t>そう業務改善！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-9835" y="4377982"/>
            <a:ext cx="5338119" cy="1210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 smtClean="0">
                <a:solidFill>
                  <a:schemeClr val="tx1"/>
                </a:solidFill>
              </a:rPr>
              <a:t>令和元年度　秋季学校事務研究会</a:t>
            </a:r>
            <a:endParaRPr lang="en-US" altLang="ja-JP" sz="2400" dirty="0" smtClean="0">
              <a:solidFill>
                <a:schemeClr val="tx1"/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80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t="12608" r="67287" b="13470"/>
          <a:stretch/>
        </p:blipFill>
        <p:spPr>
          <a:xfrm>
            <a:off x="400824" y="281729"/>
            <a:ext cx="5122551" cy="6508039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230368" y="281729"/>
            <a:ext cx="990928" cy="4913086"/>
          </a:xfrm>
        </p:spPr>
        <p:txBody>
          <a:bodyPr vert="eaVert">
            <a:normAutofit fontScale="90000"/>
          </a:bodyPr>
          <a:lstStyle/>
          <a:p>
            <a:r>
              <a:rPr kumimoji="1" lang="ja-JP" altLang="en-US" dirty="0" smtClean="0"/>
              <a:t>学校日誌　新旧対照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5"/>
          <a:srcRect l="62609" t="15729" r="20743" b="5940"/>
          <a:stretch/>
        </p:blipFill>
        <p:spPr>
          <a:xfrm>
            <a:off x="6580130" y="183252"/>
            <a:ext cx="4414836" cy="6674748"/>
          </a:xfrm>
          <a:prstGeom prst="rect">
            <a:avLst/>
          </a:prstGeom>
        </p:spPr>
      </p:pic>
      <p:sp>
        <p:nvSpPr>
          <p:cNvPr id="14" name="円/楕円 13"/>
          <p:cNvSpPr/>
          <p:nvPr/>
        </p:nvSpPr>
        <p:spPr>
          <a:xfrm>
            <a:off x="2919569" y="5213103"/>
            <a:ext cx="5961888" cy="11338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/>
              <a:t>本町ではあまり変わらない</a:t>
            </a:r>
            <a:endParaRPr kumimoji="1" lang="ja-JP" altLang="en-US" sz="2800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2334694" y="1882473"/>
            <a:ext cx="1254810" cy="493659"/>
          </a:xfrm>
          <a:prstGeom prst="wedgeRoundRectCallout">
            <a:avLst>
              <a:gd name="adj1" fmla="val -13426"/>
              <a:gd name="adj2" fmla="val -111049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手入力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角丸四角形吹き出し 11"/>
          <p:cNvSpPr/>
          <p:nvPr/>
        </p:nvSpPr>
        <p:spPr>
          <a:xfrm>
            <a:off x="1200662" y="5462012"/>
            <a:ext cx="1324303" cy="788276"/>
          </a:xfrm>
          <a:prstGeom prst="wedgeRoundRectCallout">
            <a:avLst>
              <a:gd name="adj1" fmla="val -23214"/>
              <a:gd name="adj2" fmla="val -39500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手入力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250361" y="281729"/>
            <a:ext cx="1245476" cy="111935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000" dirty="0" smtClean="0">
                <a:solidFill>
                  <a:schemeClr val="tx1"/>
                </a:solidFill>
              </a:rPr>
              <a:t>旧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10253414" y="183252"/>
            <a:ext cx="1245476" cy="1119352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4000" dirty="0">
                <a:solidFill>
                  <a:schemeClr val="tx1"/>
                </a:solidFill>
              </a:rPr>
              <a:t>新</a:t>
            </a:r>
            <a:endParaRPr kumimoji="1" lang="ja-JP" altLang="en-US" sz="4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9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66120" cy="1325563"/>
          </a:xfrm>
        </p:spPr>
        <p:txBody>
          <a:bodyPr/>
          <a:lstStyle/>
          <a:p>
            <a:r>
              <a:rPr lang="ja-JP" altLang="en-US" dirty="0"/>
              <a:t>今度</a:t>
            </a:r>
            <a:r>
              <a:rPr lang="ja-JP" altLang="en-US" dirty="0" smtClean="0"/>
              <a:t>の</a:t>
            </a:r>
            <a:r>
              <a:rPr kumimoji="1" lang="ja-JP" altLang="en-US" dirty="0" smtClean="0"/>
              <a:t>学校日誌：細かいところが気になる！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89375"/>
          </a:xfrm>
        </p:spPr>
        <p:txBody>
          <a:bodyPr>
            <a:normAutofit fontScale="92500" lnSpcReduction="10000"/>
          </a:bodyPr>
          <a:lstStyle/>
          <a:p>
            <a:r>
              <a:rPr lang="ja-JP" altLang="en-US" dirty="0" smtClean="0"/>
              <a:t>日直</a:t>
            </a:r>
            <a:r>
              <a:rPr lang="ja-JP" altLang="en-US" dirty="0"/>
              <a:t>名</a:t>
            </a:r>
            <a:r>
              <a:rPr lang="ja-JP" altLang="en-US" dirty="0" smtClean="0"/>
              <a:t>が出るようになったが，今まで通り押印するのか？</a:t>
            </a:r>
            <a:endParaRPr lang="en-US" altLang="ja-JP" dirty="0" smtClean="0"/>
          </a:p>
          <a:p>
            <a:r>
              <a:rPr lang="ja-JP" altLang="en-US" dirty="0" smtClean="0"/>
              <a:t>出張</a:t>
            </a:r>
            <a:r>
              <a:rPr lang="ja-JP" altLang="en-US" dirty="0"/>
              <a:t>欄</a:t>
            </a:r>
            <a:r>
              <a:rPr lang="ja-JP" altLang="en-US" dirty="0" smtClean="0"/>
              <a:t>に校長から名前が出ない。教諭が先に出ることもある。</a:t>
            </a:r>
            <a:endParaRPr lang="en-US" altLang="ja-JP" dirty="0" smtClean="0"/>
          </a:p>
          <a:p>
            <a:r>
              <a:rPr lang="ja-JP" altLang="en-US" dirty="0" smtClean="0"/>
              <a:t>出張</a:t>
            </a:r>
            <a:r>
              <a:rPr lang="ja-JP" altLang="en-US" dirty="0"/>
              <a:t>欄</a:t>
            </a:r>
            <a:r>
              <a:rPr lang="ja-JP" altLang="en-US" dirty="0" smtClean="0"/>
              <a:t>に職名，用務，出張先の順ではなく，用務，出張先，職員名の順で出る。</a:t>
            </a:r>
            <a:endParaRPr lang="en-US" altLang="ja-JP" dirty="0" smtClean="0"/>
          </a:p>
          <a:p>
            <a:r>
              <a:rPr lang="ja-JP" altLang="en-US" dirty="0" smtClean="0"/>
              <a:t>出張欄に職名が出ず，職員名がフルネームで出る。</a:t>
            </a:r>
            <a:endParaRPr lang="en-US" altLang="ja-JP" dirty="0" smtClean="0"/>
          </a:p>
          <a:p>
            <a:r>
              <a:rPr lang="ja-JP" altLang="en-US" dirty="0" smtClean="0"/>
              <a:t>休暇等欄は，職員名（フルネーム）</a:t>
            </a:r>
            <a:r>
              <a:rPr lang="en-US" altLang="ja-JP" dirty="0" smtClean="0"/>
              <a:t>+</a:t>
            </a:r>
            <a:r>
              <a:rPr lang="ja-JP" altLang="en-US" dirty="0" smtClean="0"/>
              <a:t>職名で出る。</a:t>
            </a:r>
            <a:endParaRPr lang="en-US" altLang="ja-JP" dirty="0" smtClean="0"/>
          </a:p>
          <a:p>
            <a:r>
              <a:rPr lang="ja-JP" altLang="en-US" dirty="0" smtClean="0"/>
              <a:t>休暇等欄</a:t>
            </a:r>
            <a:r>
              <a:rPr lang="ja-JP" altLang="en-US" dirty="0"/>
              <a:t>に</a:t>
            </a:r>
            <a:r>
              <a:rPr lang="ja-JP" altLang="en-US" dirty="0" smtClean="0"/>
              <a:t>校長から名前が出ない。　→　解消</a:t>
            </a:r>
            <a:endParaRPr lang="en-US" altLang="ja-JP" dirty="0" smtClean="0"/>
          </a:p>
          <a:p>
            <a:r>
              <a:rPr lang="ja-JP" altLang="en-US" dirty="0"/>
              <a:t>週</a:t>
            </a:r>
            <a:r>
              <a:rPr lang="ja-JP" altLang="en-US" dirty="0" smtClean="0"/>
              <a:t>休</a:t>
            </a:r>
            <a:r>
              <a:rPr lang="ja-JP" altLang="en-US" dirty="0"/>
              <a:t>日</a:t>
            </a:r>
            <a:r>
              <a:rPr lang="ja-JP" altLang="en-US" dirty="0" smtClean="0"/>
              <a:t>や休日の日誌が赤字にならない。</a:t>
            </a:r>
            <a:endParaRPr lang="en-US" altLang="ja-JP" dirty="0" smtClean="0"/>
          </a:p>
          <a:p>
            <a:pPr marL="0" indent="0">
              <a:buNone/>
            </a:pPr>
            <a:r>
              <a:rPr kumimoji="1" lang="ja-JP" altLang="en-US" dirty="0" smtClean="0"/>
              <a:t>　　　　　　　　　　　　　　　　　　　　　　　　　　　　　　　　　　　　　などなど</a:t>
            </a:r>
            <a:endParaRPr kumimoji="1" lang="ja-JP" altLang="en-US" dirty="0"/>
          </a:p>
        </p:txBody>
      </p:sp>
      <p:sp>
        <p:nvSpPr>
          <p:cNvPr id="4" name="タイトル 1"/>
          <p:cNvSpPr txBox="1">
            <a:spLocks/>
          </p:cNvSpPr>
          <p:nvPr/>
        </p:nvSpPr>
        <p:spPr>
          <a:xfrm>
            <a:off x="5623560" y="5532437"/>
            <a:ext cx="573024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dirty="0" smtClean="0">
                <a:solidFill>
                  <a:srgbClr val="FF0000"/>
                </a:solidFill>
              </a:rPr>
              <a:t>何とかできないものか。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73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dirty="0" smtClean="0"/>
              <a:t>「おおい町学校日誌作成要領」改訂までの流れ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  <a:ln>
            <a:solidFill>
              <a:srgbClr val="FF0000"/>
            </a:solidFill>
          </a:ln>
        </p:spPr>
        <p:txBody>
          <a:bodyPr>
            <a:normAutofit fontScale="77500" lnSpcReduction="20000"/>
          </a:bodyPr>
          <a:lstStyle/>
          <a:p>
            <a:endParaRPr kumimoji="1" lang="en-US" altLang="ja-JP" dirty="0" smtClean="0"/>
          </a:p>
          <a:p>
            <a:r>
              <a:rPr kumimoji="1" lang="en-US" altLang="ja-JP" dirty="0" smtClean="0"/>
              <a:t>H30.4</a:t>
            </a:r>
            <a:r>
              <a:rPr lang="en-US" altLang="ja-JP" dirty="0"/>
              <a:t>	</a:t>
            </a:r>
            <a:r>
              <a:rPr lang="en-US" altLang="ja-JP" dirty="0" smtClean="0"/>
              <a:t>	</a:t>
            </a:r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1</a:t>
            </a:r>
            <a:r>
              <a:rPr lang="ja-JP" altLang="en-US" dirty="0" smtClean="0"/>
              <a:t>週　とりあえず</a:t>
            </a:r>
            <a:r>
              <a:rPr lang="en-US" altLang="ja-JP" dirty="0" smtClean="0"/>
              <a:t>C4th</a:t>
            </a:r>
            <a:r>
              <a:rPr lang="ja-JP" altLang="en-US" dirty="0" smtClean="0"/>
              <a:t>で出力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　　　　　　　　　　本校</a:t>
            </a:r>
            <a:r>
              <a:rPr lang="ja-JP" altLang="en-US" dirty="0"/>
              <a:t>では，</a:t>
            </a:r>
            <a:r>
              <a:rPr lang="en-US" altLang="ja-JP" dirty="0"/>
              <a:t>C4th</a:t>
            </a:r>
            <a:r>
              <a:rPr lang="ja-JP" altLang="en-US" dirty="0"/>
              <a:t>で出力した様式をさわらないこととした</a:t>
            </a:r>
            <a:endParaRPr lang="en-US" altLang="ja-JP" dirty="0"/>
          </a:p>
          <a:p>
            <a:r>
              <a:rPr lang="en-US" altLang="ja-JP" dirty="0" smtClean="0"/>
              <a:t>H30.7</a:t>
            </a:r>
            <a:r>
              <a:rPr lang="en-US" altLang="ja-JP" dirty="0"/>
              <a:t>	</a:t>
            </a:r>
            <a:r>
              <a:rPr lang="en-US" altLang="ja-JP" dirty="0" smtClean="0"/>
              <a:t>	</a:t>
            </a:r>
            <a:r>
              <a:rPr lang="ja-JP" altLang="en-US" dirty="0" smtClean="0"/>
              <a:t>情報交換（教頭，事務職員合同研修会）　</a:t>
            </a:r>
            <a:r>
              <a:rPr lang="en-US" altLang="ja-JP" dirty="0" smtClean="0"/>
              <a:t>EDUCOM</a:t>
            </a:r>
            <a:r>
              <a:rPr lang="ja-JP" altLang="en-US" dirty="0" smtClean="0"/>
              <a:t>さん，町教委も参加</a:t>
            </a:r>
            <a:endParaRPr lang="en-US" altLang="ja-JP" dirty="0"/>
          </a:p>
          <a:p>
            <a:pPr marL="0" indent="0">
              <a:buNone/>
            </a:pPr>
            <a:r>
              <a:rPr lang="en-US" altLang="ja-JP" dirty="0" smtClean="0"/>
              <a:t>		</a:t>
            </a:r>
            <a:r>
              <a:rPr lang="ja-JP" altLang="en-US" dirty="0" smtClean="0"/>
              <a:t>　作成要領改訂の</a:t>
            </a:r>
            <a:r>
              <a:rPr lang="ja-JP" altLang="en-US" dirty="0"/>
              <a:t>原案作成を共同実施に</a:t>
            </a:r>
            <a:r>
              <a:rPr lang="ja-JP" altLang="en-US" dirty="0" smtClean="0"/>
              <a:t>依頼</a:t>
            </a:r>
            <a:endParaRPr lang="en-US" altLang="ja-JP" dirty="0" smtClean="0"/>
          </a:p>
          <a:p>
            <a:r>
              <a:rPr lang="en-US" altLang="ja-JP" dirty="0" smtClean="0"/>
              <a:t>H30.8		</a:t>
            </a:r>
            <a:r>
              <a:rPr lang="ja-JP" altLang="en-US" dirty="0" smtClean="0"/>
              <a:t>共同実施で検討</a:t>
            </a:r>
            <a:endParaRPr lang="en-US" altLang="ja-JP" dirty="0"/>
          </a:p>
          <a:p>
            <a:r>
              <a:rPr lang="en-US" altLang="ja-JP" dirty="0" smtClean="0"/>
              <a:t>H30.9	</a:t>
            </a:r>
            <a:r>
              <a:rPr lang="en-US" altLang="ja-JP" dirty="0"/>
              <a:t>	</a:t>
            </a:r>
            <a:r>
              <a:rPr lang="ja-JP" altLang="en-US" dirty="0" smtClean="0"/>
              <a:t>共同実施（教頭，事務職合同）で改訂案検討</a:t>
            </a: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/>
              <a:t>	</a:t>
            </a:r>
            <a:r>
              <a:rPr lang="en-US" altLang="ja-JP" dirty="0" smtClean="0"/>
              <a:t>	</a:t>
            </a:r>
            <a:r>
              <a:rPr lang="ja-JP" altLang="en-US" dirty="0"/>
              <a:t>　</a:t>
            </a:r>
            <a:r>
              <a:rPr lang="ja-JP" altLang="en-US" dirty="0" smtClean="0"/>
              <a:t>以後，教頭会や共同実施で検討を重ねる</a:t>
            </a:r>
            <a:endParaRPr lang="en-US" altLang="ja-JP" dirty="0" smtClean="0"/>
          </a:p>
          <a:p>
            <a:r>
              <a:rPr lang="en-US" altLang="ja-JP" dirty="0" smtClean="0"/>
              <a:t>H31.1		</a:t>
            </a:r>
            <a:r>
              <a:rPr lang="ja-JP" altLang="en-US" dirty="0" smtClean="0"/>
              <a:t>共同実施で最終提案</a:t>
            </a:r>
            <a:endParaRPr lang="en-US" altLang="ja-JP" dirty="0" smtClean="0"/>
          </a:p>
          <a:p>
            <a:r>
              <a:rPr lang="en-US" altLang="ja-JP" dirty="0" smtClean="0"/>
              <a:t>H31.2		</a:t>
            </a:r>
            <a:r>
              <a:rPr lang="ja-JP" altLang="en-US" dirty="0" smtClean="0"/>
              <a:t>教頭会了承</a:t>
            </a:r>
            <a:endParaRPr lang="en-US" altLang="ja-JP" dirty="0" smtClean="0"/>
          </a:p>
          <a:p>
            <a:r>
              <a:rPr lang="en-US" altLang="ja-JP" dirty="0" smtClean="0"/>
              <a:t>H31.3</a:t>
            </a:r>
            <a:r>
              <a:rPr lang="en-US" altLang="ja-JP" dirty="0"/>
              <a:t>		</a:t>
            </a:r>
            <a:r>
              <a:rPr lang="ja-JP" altLang="en-US" dirty="0" smtClean="0"/>
              <a:t>校長会了承，教育委員会承認</a:t>
            </a:r>
            <a:endParaRPr lang="en-US" altLang="ja-JP" dirty="0" smtClean="0"/>
          </a:p>
          <a:p>
            <a:r>
              <a:rPr lang="en-US" altLang="ja-JP" dirty="0" smtClean="0"/>
              <a:t>H31.4		</a:t>
            </a:r>
            <a:r>
              <a:rPr lang="ja-JP" altLang="en-US" dirty="0" smtClean="0"/>
              <a:t>新作成要領で運用　　</a:t>
            </a:r>
            <a:r>
              <a:rPr kumimoji="1" lang="ja-JP" altLang="en-US" dirty="0" smtClean="0"/>
              <a:t>　　　　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86975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学校日誌作成手順の確認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dirty="0" smtClean="0">
                <a:solidFill>
                  <a:srgbClr val="C00000"/>
                </a:solidFill>
              </a:rPr>
              <a:t>①予定表の作成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rgbClr val="C00000"/>
                </a:solidFill>
              </a:rPr>
              <a:t>　</a:t>
            </a:r>
            <a:r>
              <a:rPr lang="ja-JP" altLang="en-US" dirty="0" smtClean="0">
                <a:solidFill>
                  <a:srgbClr val="C00000"/>
                </a:solidFill>
              </a:rPr>
              <a:t>　　行事情報を入力済みにしておくこと（教頭が入力）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 smtClean="0">
                <a:solidFill>
                  <a:srgbClr val="C00000"/>
                </a:solidFill>
              </a:rPr>
              <a:t>②出張情報の登録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rgbClr val="C00000"/>
                </a:solidFill>
              </a:rPr>
              <a:t>　</a:t>
            </a:r>
            <a:r>
              <a:rPr lang="ja-JP" altLang="en-US" dirty="0" smtClean="0">
                <a:solidFill>
                  <a:srgbClr val="C00000"/>
                </a:solidFill>
              </a:rPr>
              <a:t>　　出張情報を入力済みにしておくこと（教頭</a:t>
            </a:r>
            <a:r>
              <a:rPr lang="en-US" altLang="ja-JP" dirty="0" smtClean="0">
                <a:solidFill>
                  <a:srgbClr val="C00000"/>
                </a:solidFill>
              </a:rPr>
              <a:t>or</a:t>
            </a:r>
            <a:r>
              <a:rPr lang="ja-JP" altLang="en-US" dirty="0" smtClean="0">
                <a:solidFill>
                  <a:srgbClr val="C00000"/>
                </a:solidFill>
              </a:rPr>
              <a:t>事務職員が入力）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 smtClean="0">
                <a:solidFill>
                  <a:srgbClr val="C00000"/>
                </a:solidFill>
              </a:rPr>
              <a:t>③出勤簿の編集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rgbClr val="C00000"/>
                </a:solidFill>
              </a:rPr>
              <a:t>　</a:t>
            </a:r>
            <a:r>
              <a:rPr lang="ja-JP" altLang="en-US" dirty="0" smtClean="0">
                <a:solidFill>
                  <a:srgbClr val="C00000"/>
                </a:solidFill>
              </a:rPr>
              <a:t>　　職員の休暇情報を入力済みにしておくこと（個人が入力）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 smtClean="0">
                <a:solidFill>
                  <a:srgbClr val="C00000"/>
                </a:solidFill>
              </a:rPr>
              <a:t>④出席簿の編集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dirty="0">
                <a:solidFill>
                  <a:srgbClr val="C00000"/>
                </a:solidFill>
              </a:rPr>
              <a:t>　</a:t>
            </a:r>
            <a:r>
              <a:rPr lang="ja-JP" altLang="en-US" dirty="0" smtClean="0">
                <a:solidFill>
                  <a:srgbClr val="C00000"/>
                </a:solidFill>
              </a:rPr>
              <a:t>　　児童生徒の欠席情報を入力済みにしておくこと（担任が入力）</a:t>
            </a:r>
            <a:endParaRPr lang="en-US" altLang="ja-JP" dirty="0">
              <a:solidFill>
                <a:srgbClr val="C00000"/>
              </a:solidFill>
            </a:endParaRPr>
          </a:p>
          <a:p>
            <a:endParaRPr lang="en-US" altLang="ja-JP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  <p:sp>
        <p:nvSpPr>
          <p:cNvPr id="4" name="円/楕円 3"/>
          <p:cNvSpPr/>
          <p:nvPr/>
        </p:nvSpPr>
        <p:spPr>
          <a:xfrm>
            <a:off x="6301409" y="1013791"/>
            <a:ext cx="5625548" cy="11131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i="1" dirty="0" smtClean="0">
                <a:solidFill>
                  <a:schemeClr val="tx1"/>
                </a:solidFill>
              </a:rPr>
              <a:t>ボタン一つで</a:t>
            </a:r>
            <a:endParaRPr kumimoji="1" lang="en-US" altLang="ja-JP" sz="3600" i="1" dirty="0" smtClean="0">
              <a:solidFill>
                <a:schemeClr val="tx1"/>
              </a:solidFill>
            </a:endParaRPr>
          </a:p>
          <a:p>
            <a:pPr algn="ctr"/>
            <a:r>
              <a:rPr kumimoji="1" lang="ja-JP" altLang="en-US" sz="3600" i="1" dirty="0" smtClean="0">
                <a:solidFill>
                  <a:schemeClr val="tx1"/>
                </a:solidFill>
              </a:rPr>
              <a:t>完成させるために</a:t>
            </a:r>
            <a:endParaRPr kumimoji="1" lang="ja-JP" altLang="en-US" sz="3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35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4653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579718" y="3491753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円/楕円 7"/>
          <p:cNvSpPr/>
          <p:nvPr/>
        </p:nvSpPr>
        <p:spPr>
          <a:xfrm>
            <a:off x="5994400" y="584200"/>
            <a:ext cx="5003800" cy="711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</a:rPr>
              <a:t>①予定表の作成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51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579718" y="3653118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円/楕円 3"/>
          <p:cNvSpPr/>
          <p:nvPr/>
        </p:nvSpPr>
        <p:spPr>
          <a:xfrm>
            <a:off x="5994400" y="584200"/>
            <a:ext cx="5003800" cy="711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</a:rPr>
              <a:t>②出張情報の登録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81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605118" y="4211918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/>
          <p:cNvSpPr/>
          <p:nvPr/>
        </p:nvSpPr>
        <p:spPr>
          <a:xfrm>
            <a:off x="5994400" y="584200"/>
            <a:ext cx="5003800" cy="711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 smtClean="0">
                <a:solidFill>
                  <a:schemeClr val="tx1"/>
                </a:solidFill>
              </a:rPr>
              <a:t>③出勤</a:t>
            </a:r>
            <a:r>
              <a:rPr lang="ja-JP" altLang="en-US" sz="2800" b="1" dirty="0">
                <a:solidFill>
                  <a:schemeClr val="tx1"/>
                </a:solidFill>
              </a:rPr>
              <a:t>簿</a:t>
            </a:r>
            <a:r>
              <a:rPr lang="ja-JP" altLang="en-US" sz="2800" b="1" dirty="0" smtClean="0">
                <a:solidFill>
                  <a:schemeClr val="tx1"/>
                </a:solidFill>
              </a:rPr>
              <a:t>の編集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22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角丸四角形 2"/>
          <p:cNvSpPr/>
          <p:nvPr/>
        </p:nvSpPr>
        <p:spPr>
          <a:xfrm>
            <a:off x="7315199" y="1042737"/>
            <a:ext cx="4042611" cy="6898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出退勤打刻アプリ</a:t>
            </a:r>
          </a:p>
        </p:txBody>
      </p:sp>
      <p:sp>
        <p:nvSpPr>
          <p:cNvPr id="4" name="角丸四角形 3"/>
          <p:cNvSpPr/>
          <p:nvPr/>
        </p:nvSpPr>
        <p:spPr>
          <a:xfrm>
            <a:off x="4700337" y="5342021"/>
            <a:ext cx="6176210" cy="7860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/>
              <a:t>個人カードをカードリーダーにかざす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8221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4" name="円/楕円 3"/>
          <p:cNvSpPr/>
          <p:nvPr/>
        </p:nvSpPr>
        <p:spPr>
          <a:xfrm>
            <a:off x="605118" y="4211918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3810000" y="3429000"/>
            <a:ext cx="7645400" cy="2235200"/>
          </a:xfrm>
          <a:prstGeom prst="wedgeRoundRectCallout">
            <a:avLst>
              <a:gd name="adj1" fmla="val -8333"/>
              <a:gd name="adj2" fmla="val -7840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　○出退勤時刻および休日出勤状況一覧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pPr algn="r"/>
            <a:r>
              <a:rPr lang="ja-JP" altLang="en-US" sz="3200" dirty="0" smtClean="0">
                <a:solidFill>
                  <a:srgbClr val="FF0000"/>
                </a:solidFill>
              </a:rPr>
              <a:t>（平成</a:t>
            </a:r>
            <a:r>
              <a:rPr lang="en-US" altLang="ja-JP" sz="3200" dirty="0" smtClean="0">
                <a:solidFill>
                  <a:srgbClr val="FF0000"/>
                </a:solidFill>
              </a:rPr>
              <a:t>30</a:t>
            </a:r>
            <a:r>
              <a:rPr lang="ja-JP" altLang="en-US" sz="3200" dirty="0" smtClean="0">
                <a:solidFill>
                  <a:srgbClr val="FF0000"/>
                </a:solidFill>
              </a:rPr>
              <a:t>年</a:t>
            </a:r>
            <a:r>
              <a:rPr lang="en-US" altLang="ja-JP" sz="3200" dirty="0" smtClean="0">
                <a:solidFill>
                  <a:srgbClr val="FF0000"/>
                </a:solidFill>
              </a:rPr>
              <a:t>11</a:t>
            </a:r>
            <a:r>
              <a:rPr lang="ja-JP" altLang="en-US" sz="3200" dirty="0" smtClean="0">
                <a:solidFill>
                  <a:srgbClr val="FF0000"/>
                </a:solidFill>
              </a:rPr>
              <a:t>月より）</a:t>
            </a:r>
            <a:endParaRPr kumimoji="1" lang="en-US" altLang="ja-JP" sz="3200" dirty="0" smtClean="0">
              <a:solidFill>
                <a:srgbClr val="FF0000"/>
              </a:solidFill>
            </a:endParaRPr>
          </a:p>
          <a:p>
            <a:r>
              <a:rPr lang="ja-JP" altLang="en-US" sz="3200" dirty="0">
                <a:solidFill>
                  <a:schemeClr val="tx1"/>
                </a:solidFill>
              </a:rPr>
              <a:t>　○</a:t>
            </a:r>
            <a:r>
              <a:rPr lang="ja-JP" altLang="en-US" sz="3200" dirty="0" smtClean="0">
                <a:solidFill>
                  <a:schemeClr val="tx1"/>
                </a:solidFill>
              </a:rPr>
              <a:t>出勤簿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r>
              <a:rPr kumimoji="1" lang="ja-JP" altLang="en-US" sz="3200" dirty="0">
                <a:solidFill>
                  <a:schemeClr val="tx1"/>
                </a:solidFill>
              </a:rPr>
              <a:t>　</a:t>
            </a:r>
            <a:r>
              <a:rPr kumimoji="1" lang="ja-JP" altLang="en-US" sz="3200" dirty="0" smtClean="0">
                <a:solidFill>
                  <a:schemeClr val="tx1"/>
                </a:solidFill>
              </a:rPr>
              <a:t>○学校月報</a:t>
            </a:r>
            <a:r>
              <a:rPr kumimoji="1" lang="ja-JP" altLang="en-US" sz="3200" dirty="0" smtClean="0">
                <a:solidFill>
                  <a:srgbClr val="FF0000"/>
                </a:solidFill>
              </a:rPr>
              <a:t>（令和元年</a:t>
            </a:r>
            <a:r>
              <a:rPr kumimoji="1" lang="en-US" altLang="ja-JP" sz="3200" dirty="0" smtClean="0">
                <a:solidFill>
                  <a:srgbClr val="FF0000"/>
                </a:solidFill>
              </a:rPr>
              <a:t>9</a:t>
            </a:r>
            <a:r>
              <a:rPr kumimoji="1" lang="ja-JP" altLang="en-US" sz="3200" dirty="0" smtClean="0">
                <a:solidFill>
                  <a:srgbClr val="FF0000"/>
                </a:solidFill>
              </a:rPr>
              <a:t>月より）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55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579718" y="3653118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3810000" y="3429000"/>
            <a:ext cx="6502400" cy="2235200"/>
          </a:xfrm>
          <a:prstGeom prst="wedgeRoundRectCallout">
            <a:avLst>
              <a:gd name="adj1" fmla="val -8333"/>
              <a:gd name="adj2" fmla="val -78409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　　　旅行命令簿</a:t>
            </a:r>
            <a:endParaRPr kumimoji="1" lang="en-US" altLang="ja-JP" sz="3200" dirty="0" smtClean="0">
              <a:solidFill>
                <a:schemeClr val="tx1"/>
              </a:solidFill>
            </a:endParaRPr>
          </a:p>
          <a:p>
            <a:r>
              <a:rPr lang="ja-JP" altLang="en-US" sz="3200" dirty="0" smtClean="0">
                <a:solidFill>
                  <a:schemeClr val="tx1"/>
                </a:solidFill>
              </a:rPr>
              <a:t>　　　旅費請求書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　　</a:t>
            </a:r>
            <a:r>
              <a:rPr kumimoji="1" lang="ja-JP" altLang="en-US" sz="3200" smtClean="0">
                <a:solidFill>
                  <a:schemeClr val="tx1"/>
                </a:solidFill>
              </a:rPr>
              <a:t>　</a:t>
            </a:r>
            <a:r>
              <a:rPr kumimoji="1" lang="ja-JP" altLang="en-US" sz="3200" smtClean="0">
                <a:solidFill>
                  <a:schemeClr val="tx1"/>
                </a:solidFill>
              </a:rPr>
              <a:t>私有車公務</a:t>
            </a:r>
            <a:r>
              <a:rPr lang="ja-JP" altLang="en-US" sz="3200" dirty="0" smtClean="0">
                <a:solidFill>
                  <a:schemeClr val="tx1"/>
                </a:solidFill>
              </a:rPr>
              <a:t>使用承認簿</a:t>
            </a:r>
            <a:endParaRPr lang="en-US" altLang="ja-JP" sz="3200" dirty="0" smtClean="0">
              <a:solidFill>
                <a:schemeClr val="tx1"/>
              </a:solidFill>
            </a:endParaRPr>
          </a:p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　　　旅費請求</a:t>
            </a:r>
            <a:r>
              <a:rPr kumimoji="1" lang="ja-JP" altLang="en-US" sz="3200" dirty="0">
                <a:solidFill>
                  <a:schemeClr val="tx1"/>
                </a:solidFill>
              </a:rPr>
              <a:t>内訳</a:t>
            </a:r>
          </a:p>
        </p:txBody>
      </p:sp>
      <p:sp>
        <p:nvSpPr>
          <p:cNvPr id="4" name="円/楕円 3"/>
          <p:cNvSpPr/>
          <p:nvPr/>
        </p:nvSpPr>
        <p:spPr>
          <a:xfrm>
            <a:off x="8503920" y="2971800"/>
            <a:ext cx="2880360" cy="118334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 smtClean="0">
                <a:solidFill>
                  <a:schemeClr val="tx1"/>
                </a:solidFill>
              </a:rPr>
              <a:t>今年度整備</a:t>
            </a:r>
            <a:endParaRPr kumimoji="1" lang="ja-JP" altLang="en-US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67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2097" y="0"/>
            <a:ext cx="12530287" cy="6858000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468923" y="1283435"/>
            <a:ext cx="1613095" cy="228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chemeClr val="tx1"/>
                </a:solidFill>
              </a:rPr>
              <a:t>昨年度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６／２６６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8285870" y="1302899"/>
            <a:ext cx="1589650" cy="228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2400" dirty="0">
                <a:solidFill>
                  <a:schemeClr val="tx1"/>
                </a:solidFill>
              </a:rPr>
              <a:t>今年度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６５／２６３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9875520" y="1813505"/>
            <a:ext cx="1589650" cy="228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</a:rPr>
              <a:t>越前町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越前市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南越前町美浜町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小浜市</a:t>
            </a:r>
            <a:endParaRPr lang="en-US" altLang="ja-JP" sz="2400" dirty="0">
              <a:solidFill>
                <a:schemeClr val="tx1"/>
              </a:solidFill>
            </a:endParaRPr>
          </a:p>
          <a:p>
            <a:r>
              <a:rPr lang="ja-JP" altLang="en-US" sz="2400" dirty="0">
                <a:solidFill>
                  <a:schemeClr val="tx1"/>
                </a:solidFill>
              </a:rPr>
              <a:t>おおい町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lang="en-US" altLang="ja-JP" sz="2400" dirty="0">
              <a:solidFill>
                <a:schemeClr val="tx1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863968" y="1813505"/>
            <a:ext cx="1589650" cy="22820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ja-JP" altLang="en-US" sz="2400" dirty="0">
                <a:solidFill>
                  <a:schemeClr val="tx1"/>
                </a:solidFill>
              </a:rPr>
              <a:t>おおい町</a:t>
            </a:r>
            <a:endParaRPr lang="en-US" altLang="ja-JP" sz="2400" dirty="0">
              <a:solidFill>
                <a:schemeClr val="tx1"/>
              </a:solidFill>
            </a:endParaRPr>
          </a:p>
          <a:p>
            <a:endParaRPr lang="en-US" altLang="ja-JP" sz="2400" dirty="0">
              <a:solidFill>
                <a:schemeClr val="tx1"/>
              </a:solidFill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493" y="5487971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05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0" y="3858858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角丸四角形 1"/>
          <p:cNvSpPr/>
          <p:nvPr/>
        </p:nvSpPr>
        <p:spPr>
          <a:xfrm>
            <a:off x="7891670" y="1928191"/>
            <a:ext cx="3935895" cy="13119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b="1" dirty="0">
                <a:solidFill>
                  <a:schemeClr val="tx1"/>
                </a:solidFill>
              </a:rPr>
              <a:t>なぜ導入と同時</a:t>
            </a:r>
            <a:r>
              <a:rPr lang="ja-JP" altLang="en-US" sz="2800" b="1" dirty="0" smtClean="0">
                <a:solidFill>
                  <a:schemeClr val="tx1"/>
                </a:solidFill>
              </a:rPr>
              <a:t>に</a:t>
            </a:r>
            <a:endParaRPr lang="en-US" altLang="ja-JP" sz="28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2800" b="1" dirty="0" smtClean="0">
                <a:solidFill>
                  <a:schemeClr val="tx1"/>
                </a:solidFill>
              </a:rPr>
              <a:t>活用</a:t>
            </a:r>
            <a:r>
              <a:rPr lang="ja-JP" altLang="en-US" sz="2800" b="1" dirty="0">
                <a:solidFill>
                  <a:schemeClr val="tx1"/>
                </a:solidFill>
              </a:rPr>
              <a:t>しなかったのか？</a:t>
            </a:r>
          </a:p>
        </p:txBody>
      </p:sp>
    </p:spTree>
    <p:extLst>
      <p:ext uri="{BB962C8B-B14F-4D97-AF65-F5344CB8AC3E}">
        <p14:creationId xmlns:p14="http://schemas.microsoft.com/office/powerpoint/2010/main" val="159258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4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25400" y="3479800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角丸四角形吹き出し 4"/>
          <p:cNvSpPr/>
          <p:nvPr/>
        </p:nvSpPr>
        <p:spPr>
          <a:xfrm>
            <a:off x="8624526" y="2498636"/>
            <a:ext cx="2668314" cy="564604"/>
          </a:xfrm>
          <a:prstGeom prst="wedgeRoundRectCallout">
            <a:avLst>
              <a:gd name="adj1" fmla="val -80250"/>
              <a:gd name="adj2" fmla="val 99492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こちらもリンク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6719526" y="5424716"/>
            <a:ext cx="2668314" cy="564604"/>
          </a:xfrm>
          <a:prstGeom prst="wedgeRoundRectCallout">
            <a:avLst>
              <a:gd name="adj1" fmla="val -40841"/>
              <a:gd name="adj2" fmla="val -10295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配信状況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7" name="角丸四角形吹き出し 6"/>
          <p:cNvSpPr/>
          <p:nvPr/>
        </p:nvSpPr>
        <p:spPr>
          <a:xfrm>
            <a:off x="845499" y="4860112"/>
            <a:ext cx="1221840" cy="564604"/>
          </a:xfrm>
          <a:prstGeom prst="wedgeRoundRectCallout">
            <a:avLst>
              <a:gd name="adj1" fmla="val 92153"/>
              <a:gd name="adj2" fmla="val -175126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</a:rPr>
              <a:t>リンク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7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3"/>
          <a:srcRect l="42748" t="-347"/>
          <a:stretch/>
        </p:blipFill>
        <p:spPr>
          <a:xfrm>
            <a:off x="-1" y="0"/>
            <a:ext cx="12176509" cy="6858000"/>
          </a:xfrm>
          <a:prstGeom prst="rect">
            <a:avLst/>
          </a:prstGeom>
        </p:spPr>
      </p:pic>
      <p:sp>
        <p:nvSpPr>
          <p:cNvPr id="4" name="円/楕円 3"/>
          <p:cNvSpPr/>
          <p:nvPr/>
        </p:nvSpPr>
        <p:spPr>
          <a:xfrm>
            <a:off x="25400" y="3479800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800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53" y="45720"/>
            <a:ext cx="12197953" cy="6858000"/>
          </a:xfrm>
          <a:prstGeom prst="rect">
            <a:avLst/>
          </a:prstGeom>
        </p:spPr>
      </p:pic>
      <p:sp>
        <p:nvSpPr>
          <p:cNvPr id="3" name="円/楕円 2"/>
          <p:cNvSpPr/>
          <p:nvPr/>
        </p:nvSpPr>
        <p:spPr>
          <a:xfrm>
            <a:off x="0" y="4463575"/>
            <a:ext cx="1610436" cy="44609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円/楕円 1"/>
          <p:cNvSpPr/>
          <p:nvPr/>
        </p:nvSpPr>
        <p:spPr>
          <a:xfrm>
            <a:off x="8892540" y="2597225"/>
            <a:ext cx="2697480" cy="166355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solidFill>
                  <a:schemeClr val="tx1"/>
                </a:solidFill>
              </a:rPr>
              <a:t>一番時間短縮だと感じる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2011680" y="2729155"/>
            <a:ext cx="2834640" cy="1531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通知表</a:t>
            </a:r>
            <a:endParaRPr kumimoji="1"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指導要録</a:t>
            </a:r>
            <a:endParaRPr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調査書</a:t>
            </a:r>
            <a:endParaRPr kumimoji="1"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2011680" y="5327374"/>
            <a:ext cx="4190338" cy="874643"/>
          </a:xfrm>
          <a:prstGeom prst="wedgeRoundRectCallout">
            <a:avLst>
              <a:gd name="adj1" fmla="val -25867"/>
              <a:gd name="adj2" fmla="val -45011"/>
              <a:gd name="adj3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指導要録は電子決裁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76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4" name="円/楕円 3"/>
          <p:cNvSpPr/>
          <p:nvPr/>
        </p:nvSpPr>
        <p:spPr>
          <a:xfrm>
            <a:off x="-29882" y="3491753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011680" y="2729155"/>
            <a:ext cx="2834640" cy="1531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健康診断</a:t>
            </a:r>
            <a:endParaRPr kumimoji="1"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保健室利用</a:t>
            </a:r>
            <a:endParaRPr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  <a:p>
            <a:pPr algn="ctr"/>
            <a:r>
              <a:rPr lang="ja-JP" altLang="en-US" sz="3200" dirty="0" smtClean="0">
                <a:solidFill>
                  <a:schemeClr val="tx1"/>
                </a:solidFill>
                <a:latin typeface="HG創英角ｺﾞｼｯｸUB" panose="020B0909000000000000" pitchFamily="49" charset="-128"/>
                <a:ea typeface="HG創英角ｺﾞｼｯｸUB" panose="020B0909000000000000" pitchFamily="49" charset="-128"/>
              </a:rPr>
              <a:t>保健日誌</a:t>
            </a:r>
            <a:endParaRPr lang="en-US" altLang="ja-JP" sz="3200" dirty="0" smtClean="0">
              <a:solidFill>
                <a:schemeClr val="tx1"/>
              </a:solidFill>
              <a:latin typeface="HG創英角ｺﾞｼｯｸUB" panose="020B0909000000000000" pitchFamily="49" charset="-128"/>
              <a:ea typeface="HG創英角ｺﾞｼｯｸUB" panose="020B0909000000000000" pitchFamily="49" charset="-128"/>
            </a:endParaRPr>
          </a:p>
        </p:txBody>
      </p:sp>
      <p:sp>
        <p:nvSpPr>
          <p:cNvPr id="6" name="角丸四角形吹き出し 5"/>
          <p:cNvSpPr/>
          <p:nvPr/>
        </p:nvSpPr>
        <p:spPr>
          <a:xfrm>
            <a:off x="5189220" y="4686300"/>
            <a:ext cx="6334760" cy="1325880"/>
          </a:xfrm>
          <a:prstGeom prst="wedgeRoundRectCallout">
            <a:avLst>
              <a:gd name="adj1" fmla="val -3440"/>
              <a:gd name="adj2" fmla="val -14392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3200" dirty="0" smtClean="0">
                <a:solidFill>
                  <a:schemeClr val="tx1"/>
                </a:solidFill>
              </a:rPr>
              <a:t>　たくさんの帳票が用意されている</a:t>
            </a:r>
            <a:endParaRPr kumimoji="1" lang="ja-JP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81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/>
              <a:t>校務支援システムを導入</a:t>
            </a:r>
            <a:r>
              <a:rPr lang="ja-JP" altLang="en-US" dirty="0" smtClean="0"/>
              <a:t>して（メリット）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>
                <a:solidFill>
                  <a:srgbClr val="C00000"/>
                </a:solidFill>
              </a:rPr>
              <a:t>同じことを何度もしなくてよいこと。そして，単純なミスを防げるということ</a:t>
            </a:r>
            <a:r>
              <a:rPr lang="ja-JP" altLang="en-US" sz="3200" dirty="0" smtClean="0">
                <a:solidFill>
                  <a:srgbClr val="C00000"/>
                </a:solidFill>
              </a:rPr>
              <a:t>。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sz="3200" dirty="0">
                <a:solidFill>
                  <a:srgbClr val="C00000"/>
                </a:solidFill>
              </a:rPr>
              <a:t>　</a:t>
            </a:r>
            <a:r>
              <a:rPr lang="ja-JP" altLang="en-US" sz="3200" dirty="0" smtClean="0">
                <a:solidFill>
                  <a:srgbClr val="C00000"/>
                </a:solidFill>
              </a:rPr>
              <a:t>　（</a:t>
            </a:r>
            <a:r>
              <a:rPr lang="ja-JP" altLang="en-US" sz="3200" dirty="0">
                <a:solidFill>
                  <a:srgbClr val="C00000"/>
                </a:solidFill>
              </a:rPr>
              <a:t>時間的余裕が生まれる。精神的余裕が生まれる。</a:t>
            </a:r>
            <a:r>
              <a:rPr lang="ja-JP" altLang="en-US" sz="3200" dirty="0" smtClean="0">
                <a:solidFill>
                  <a:srgbClr val="C00000"/>
                </a:solidFill>
              </a:rPr>
              <a:t>）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ja-JP" sz="3200" dirty="0">
              <a:solidFill>
                <a:srgbClr val="C00000"/>
              </a:solidFill>
            </a:endParaRPr>
          </a:p>
          <a:p>
            <a:r>
              <a:rPr lang="ja-JP" altLang="en-US" sz="3200" dirty="0">
                <a:solidFill>
                  <a:srgbClr val="C00000"/>
                </a:solidFill>
              </a:rPr>
              <a:t>教職員の勤務時間等の自己管理意識が高まる</a:t>
            </a:r>
            <a:r>
              <a:rPr lang="ja-JP" altLang="en-US" sz="3200" dirty="0" smtClean="0">
                <a:solidFill>
                  <a:srgbClr val="C00000"/>
                </a:solidFill>
              </a:rPr>
              <a:t>。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ja-JP" sz="3200" dirty="0">
              <a:solidFill>
                <a:srgbClr val="C00000"/>
              </a:solidFill>
            </a:endParaRPr>
          </a:p>
          <a:p>
            <a:r>
              <a:rPr lang="ja-JP" altLang="en-US" sz="3200" dirty="0">
                <a:solidFill>
                  <a:srgbClr val="C00000"/>
                </a:solidFill>
              </a:rPr>
              <a:t>掲示板を利用することにより，会議時間が短縮できる。</a:t>
            </a:r>
            <a:endParaRPr lang="en-US" altLang="ja-JP" sz="3200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7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/>
              <a:t>校務支援システムを導入して</a:t>
            </a:r>
            <a:r>
              <a:rPr lang="ja-JP" altLang="en-US" dirty="0" smtClean="0"/>
              <a:t>（留意点等）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ja-JP" altLang="en-US" sz="3200" dirty="0" smtClean="0">
                <a:solidFill>
                  <a:srgbClr val="C00000"/>
                </a:solidFill>
              </a:rPr>
              <a:t>スムーズな運用をするためには，事前準備が必要である。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sz="3200" dirty="0" smtClean="0">
                <a:solidFill>
                  <a:srgbClr val="C00000"/>
                </a:solidFill>
              </a:rPr>
              <a:t>　</a:t>
            </a:r>
            <a:r>
              <a:rPr lang="ja-JP" altLang="en-US" dirty="0" smtClean="0"/>
              <a:t>例）学校日誌（再掲）</a:t>
            </a:r>
            <a:endParaRPr lang="en-US" altLang="ja-JP" dirty="0" smtClean="0"/>
          </a:p>
          <a:p>
            <a:pPr marL="0" indent="0">
              <a:buNone/>
            </a:pPr>
            <a:r>
              <a:rPr lang="ja-JP" altLang="en-US" dirty="0" smtClean="0"/>
              <a:t>　　　①</a:t>
            </a:r>
            <a:r>
              <a:rPr lang="ja-JP" altLang="en-US" dirty="0"/>
              <a:t>予定表の作成</a:t>
            </a:r>
          </a:p>
          <a:p>
            <a:pPr marL="0" indent="0">
              <a:buNone/>
            </a:pPr>
            <a:r>
              <a:rPr lang="ja-JP" altLang="en-US" dirty="0"/>
              <a:t>　　　</a:t>
            </a:r>
            <a:r>
              <a:rPr lang="ja-JP" altLang="en-US" dirty="0" smtClean="0"/>
              <a:t>②</a:t>
            </a:r>
            <a:r>
              <a:rPr lang="ja-JP" altLang="en-US" dirty="0"/>
              <a:t>出張情報の</a:t>
            </a:r>
            <a:r>
              <a:rPr lang="ja-JP" altLang="en-US" dirty="0" smtClean="0"/>
              <a:t>登録　</a:t>
            </a:r>
            <a:endParaRPr lang="ja-JP" altLang="en-US" dirty="0"/>
          </a:p>
          <a:p>
            <a:pPr marL="0" indent="0">
              <a:buNone/>
            </a:pPr>
            <a:r>
              <a:rPr lang="ja-JP" altLang="en-US" dirty="0" smtClean="0"/>
              <a:t>　　　③</a:t>
            </a:r>
            <a:r>
              <a:rPr lang="ja-JP" altLang="en-US" dirty="0"/>
              <a:t>出勤簿の編集</a:t>
            </a:r>
          </a:p>
          <a:p>
            <a:pPr marL="0" indent="0">
              <a:buNone/>
            </a:pPr>
            <a:r>
              <a:rPr lang="ja-JP" altLang="en-US" dirty="0"/>
              <a:t>　　　</a:t>
            </a:r>
            <a:r>
              <a:rPr lang="ja-JP" altLang="en-US" dirty="0" smtClean="0"/>
              <a:t>④</a:t>
            </a:r>
            <a:r>
              <a:rPr lang="ja-JP" altLang="en-US" dirty="0"/>
              <a:t>出席簿の</a:t>
            </a:r>
            <a:r>
              <a:rPr lang="ja-JP" altLang="en-US" dirty="0" smtClean="0"/>
              <a:t>編集</a:t>
            </a:r>
            <a:endParaRPr lang="ja-JP" altLang="ja-JP" dirty="0"/>
          </a:p>
          <a:p>
            <a:r>
              <a:rPr lang="ja-JP" altLang="en-US" sz="3200" dirty="0" smtClean="0">
                <a:solidFill>
                  <a:srgbClr val="C00000"/>
                </a:solidFill>
              </a:rPr>
              <a:t>残念ながら，使いにくい機能がある。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ja-JP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5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/>
              <a:t>校務支援システムについて（今後）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ja-JP" altLang="en-US" sz="3200" dirty="0">
                <a:solidFill>
                  <a:srgbClr val="C00000"/>
                </a:solidFill>
              </a:rPr>
              <a:t>運用</a:t>
            </a:r>
            <a:r>
              <a:rPr lang="ja-JP" altLang="en-US" sz="3200" dirty="0" smtClean="0">
                <a:solidFill>
                  <a:srgbClr val="C00000"/>
                </a:solidFill>
              </a:rPr>
              <a:t>について県教委の指導・助言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sz="3200" dirty="0" smtClean="0">
                <a:solidFill>
                  <a:srgbClr val="C00000"/>
                </a:solidFill>
              </a:rPr>
              <a:t>　　</a:t>
            </a:r>
            <a:r>
              <a:rPr lang="ja-JP" altLang="en-US" sz="3200" dirty="0" smtClean="0"/>
              <a:t>令和元年</a:t>
            </a:r>
            <a:r>
              <a:rPr lang="en-US" altLang="ja-JP" sz="3200" dirty="0" smtClean="0"/>
              <a:t>7</a:t>
            </a:r>
            <a:r>
              <a:rPr lang="ja-JP" altLang="en-US" sz="3200" dirty="0" smtClean="0"/>
              <a:t>月に実施</a:t>
            </a:r>
            <a:endParaRPr lang="en-US" altLang="ja-JP" sz="3200" dirty="0" smtClean="0"/>
          </a:p>
          <a:p>
            <a:pPr marL="0" indent="0">
              <a:buNone/>
            </a:pPr>
            <a:r>
              <a:rPr lang="ja-JP" altLang="en-US" sz="3200" dirty="0"/>
              <a:t>　</a:t>
            </a:r>
            <a:r>
              <a:rPr lang="ja-JP" altLang="en-US" sz="3200" dirty="0" smtClean="0"/>
              <a:t>　今後も依頼している</a:t>
            </a:r>
            <a:endParaRPr lang="en-US" altLang="ja-JP" sz="3200" dirty="0" smtClean="0"/>
          </a:p>
          <a:p>
            <a:pPr marL="0" indent="0">
              <a:buNone/>
            </a:pPr>
            <a:endParaRPr lang="en-US" altLang="ja-JP" sz="3200" dirty="0">
              <a:solidFill>
                <a:srgbClr val="C00000"/>
              </a:solidFill>
            </a:endParaRPr>
          </a:p>
          <a:p>
            <a:r>
              <a:rPr lang="ja-JP" altLang="en-US" sz="3200" dirty="0" smtClean="0">
                <a:solidFill>
                  <a:srgbClr val="C00000"/>
                </a:solidFill>
              </a:rPr>
              <a:t>機能強化</a:t>
            </a:r>
            <a:endParaRPr lang="en-US" altLang="ja-JP" sz="32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ja-JP" altLang="en-US" sz="3200" dirty="0">
                <a:solidFill>
                  <a:srgbClr val="C00000"/>
                </a:solidFill>
              </a:rPr>
              <a:t> </a:t>
            </a:r>
            <a:r>
              <a:rPr lang="ja-JP" altLang="en-US" sz="3200" dirty="0" smtClean="0">
                <a:solidFill>
                  <a:srgbClr val="C00000"/>
                </a:solidFill>
              </a:rPr>
              <a:t>     </a:t>
            </a:r>
            <a:r>
              <a:rPr lang="ja-JP" altLang="en-US" sz="3200" dirty="0" smtClean="0"/>
              <a:t>年休簿</a:t>
            </a:r>
            <a:r>
              <a:rPr lang="ja-JP" altLang="en-US" sz="3200" dirty="0"/>
              <a:t>，特休簿，割振り</a:t>
            </a:r>
            <a:r>
              <a:rPr lang="ja-JP" altLang="en-US" sz="3200" dirty="0" smtClean="0"/>
              <a:t>簿等の帳簿整理</a:t>
            </a:r>
            <a:endParaRPr lang="en-US" altLang="ja-JP" sz="3200" dirty="0" smtClean="0"/>
          </a:p>
          <a:p>
            <a:pPr marL="0" indent="0">
              <a:buNone/>
            </a:pPr>
            <a:r>
              <a:rPr lang="ja-JP" altLang="en-US" sz="3200" dirty="0"/>
              <a:t>　</a:t>
            </a:r>
            <a:r>
              <a:rPr lang="ja-JP" altLang="en-US" sz="3200" dirty="0" smtClean="0"/>
              <a:t>　旅行命令書の入力様式の変更依頼中</a:t>
            </a:r>
            <a:endParaRPr lang="en-US" altLang="ja-JP" sz="3200" dirty="0" smtClean="0"/>
          </a:p>
          <a:p>
            <a:pPr marL="0" indent="0">
              <a:buNone/>
            </a:pPr>
            <a:endParaRPr lang="en-US" altLang="ja-JP" sz="3200" dirty="0">
              <a:solidFill>
                <a:srgbClr val="C00000"/>
              </a:solidFill>
            </a:endParaRPr>
          </a:p>
          <a:p>
            <a:r>
              <a:rPr lang="ja-JP" altLang="en-US" sz="3200" dirty="0" smtClean="0">
                <a:solidFill>
                  <a:srgbClr val="C00000"/>
                </a:solidFill>
              </a:rPr>
              <a:t>システム導入による標準化</a:t>
            </a:r>
            <a:endParaRPr lang="en-US" altLang="ja-JP" sz="3200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altLang="ja-JP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0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/>
              <a:t>校務支援システムを導入して（教職員の声）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ja-JP" altLang="en-US" dirty="0">
                <a:solidFill>
                  <a:srgbClr val="C00000"/>
                </a:solidFill>
              </a:rPr>
              <a:t>要録はめちゃくちゃ楽になりました！</a:t>
            </a:r>
            <a:endParaRPr kumimoji="1"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出席簿は楽です。欠席者の入力を忘れないようにしています。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kumimoji="1" lang="ja-JP" altLang="en-US" dirty="0">
                <a:solidFill>
                  <a:srgbClr val="C00000"/>
                </a:solidFill>
              </a:rPr>
              <a:t>自分の出退勤の管理ができるようになりました</a:t>
            </a:r>
            <a:r>
              <a:rPr lang="ja-JP" altLang="en-US" dirty="0">
                <a:solidFill>
                  <a:srgbClr val="C00000"/>
                </a:solidFill>
              </a:rPr>
              <a:t>。意識が変わりました。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もう，導入していない市町に異動できません。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学校日誌は，楽です。どの学校に行っても</a:t>
            </a:r>
            <a:r>
              <a:rPr lang="ja-JP" altLang="en-US" dirty="0" smtClean="0">
                <a:solidFill>
                  <a:srgbClr val="C00000"/>
                </a:solidFill>
              </a:rPr>
              <a:t>同じ</a:t>
            </a:r>
            <a:r>
              <a:rPr lang="ja-JP" altLang="en-US" dirty="0">
                <a:solidFill>
                  <a:srgbClr val="C00000"/>
                </a:solidFill>
              </a:rPr>
              <a:t>システム</a:t>
            </a:r>
            <a:r>
              <a:rPr lang="ja-JP" altLang="en-US" dirty="0" smtClean="0">
                <a:solidFill>
                  <a:srgbClr val="C00000"/>
                </a:solidFill>
              </a:rPr>
              <a:t>に</a:t>
            </a:r>
            <a:r>
              <a:rPr lang="ja-JP" altLang="en-US" dirty="0">
                <a:solidFill>
                  <a:srgbClr val="C00000"/>
                </a:solidFill>
              </a:rPr>
              <a:t>なるように願います。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書類（紙媒体）を自分で管理しなくていいのでうれしいです。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調査書は楽でした。転記ミスもなくなりました。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最初は戸惑いましたが，すぐ慣れました。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出退勤や年休の入力に気を張るようになりました。</a:t>
            </a:r>
            <a:endParaRPr lang="en-US" altLang="ja-JP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  <p:sp>
        <p:nvSpPr>
          <p:cNvPr id="6" name="タイトル 1"/>
          <p:cNvSpPr txBox="1">
            <a:spLocks/>
          </p:cNvSpPr>
          <p:nvPr/>
        </p:nvSpPr>
        <p:spPr>
          <a:xfrm>
            <a:off x="9192126" y="5983705"/>
            <a:ext cx="1945106" cy="5293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600" dirty="0"/>
              <a:t>個人の感想です。</a:t>
            </a:r>
          </a:p>
        </p:txBody>
      </p:sp>
    </p:spTree>
    <p:extLst>
      <p:ext uri="{BB962C8B-B14F-4D97-AF65-F5344CB8AC3E}">
        <p14:creationId xmlns:p14="http://schemas.microsoft.com/office/powerpoint/2010/main" val="206536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4706" y="298636"/>
            <a:ext cx="8534400" cy="1131154"/>
          </a:xfrm>
        </p:spPr>
        <p:txBody>
          <a:bodyPr/>
          <a:lstStyle/>
          <a:p>
            <a:r>
              <a:rPr lang="ja-JP" altLang="en-US" dirty="0" smtClean="0"/>
              <a:t>おおい町の小中学校</a:t>
            </a:r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  <p:sp>
        <p:nvSpPr>
          <p:cNvPr id="7" name="タイトル 1"/>
          <p:cNvSpPr txBox="1">
            <a:spLocks/>
          </p:cNvSpPr>
          <p:nvPr/>
        </p:nvSpPr>
        <p:spPr>
          <a:xfrm>
            <a:off x="889686" y="1072722"/>
            <a:ext cx="8811739" cy="1131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 smtClean="0"/>
              <a:t>○小学校（４），中学校（２）</a:t>
            </a:r>
            <a:endParaRPr lang="ja-JP" altLang="en-US" sz="3600" dirty="0"/>
          </a:p>
        </p:txBody>
      </p:sp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505386"/>
              </p:ext>
            </p:extLst>
          </p:nvPr>
        </p:nvGraphicFramePr>
        <p:xfrm>
          <a:off x="1167026" y="2075933"/>
          <a:ext cx="9682206" cy="32514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4845"/>
                <a:gridCol w="2421925"/>
                <a:gridCol w="2137718"/>
                <a:gridCol w="2137718"/>
              </a:tblGrid>
              <a:tr h="4644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学校名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児童生徒数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学級数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事務職員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本郷小学校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２５８人　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１２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佐分利小学校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　７７人　　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６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大島小学校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　５５人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５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名田庄小学校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１０１人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８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大飯中学校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２８２人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７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  <a:tr h="46449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名田庄中学校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dirty="0" smtClean="0"/>
                        <a:t>　　　　　６０人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３</a:t>
                      </a:r>
                      <a:endParaRPr kumimoji="1" lang="ja-JP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/>
                        <a:t>１</a:t>
                      </a:r>
                      <a:endParaRPr kumimoji="1" lang="ja-JP" alt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タイトル 1"/>
          <p:cNvSpPr txBox="1">
            <a:spLocks/>
          </p:cNvSpPr>
          <p:nvPr/>
        </p:nvSpPr>
        <p:spPr>
          <a:xfrm>
            <a:off x="889686" y="5327376"/>
            <a:ext cx="9959546" cy="14623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 smtClean="0"/>
              <a:t>○学校事務共同実施　月</a:t>
            </a:r>
            <a:r>
              <a:rPr lang="en-US" altLang="ja-JP" sz="3600" dirty="0" smtClean="0"/>
              <a:t>2</a:t>
            </a:r>
            <a:r>
              <a:rPr lang="ja-JP" altLang="en-US" sz="3600" dirty="0" smtClean="0"/>
              <a:t>回（第１，</a:t>
            </a:r>
            <a:r>
              <a:rPr lang="ja-JP" altLang="en-US" sz="3600" dirty="0"/>
              <a:t>３</a:t>
            </a:r>
            <a:r>
              <a:rPr lang="ja-JP" altLang="en-US" sz="3600" dirty="0" smtClean="0"/>
              <a:t>水曜日）</a:t>
            </a:r>
            <a:endParaRPr lang="en-US" altLang="ja-JP" sz="3600" dirty="0" smtClean="0"/>
          </a:p>
          <a:p>
            <a:pPr algn="r"/>
            <a:r>
              <a:rPr lang="ja-JP" altLang="en-US" sz="3600" dirty="0"/>
              <a:t>　</a:t>
            </a:r>
            <a:r>
              <a:rPr lang="ja-JP" altLang="en-US" sz="3600" dirty="0" smtClean="0"/>
              <a:t>　　</a:t>
            </a:r>
            <a:r>
              <a:rPr lang="en-US" altLang="ja-JP" sz="3200" dirty="0" smtClean="0">
                <a:solidFill>
                  <a:schemeClr val="accent2">
                    <a:lumMod val="75000"/>
                  </a:schemeClr>
                </a:solidFill>
              </a:rPr>
              <a:t>※</a:t>
            </a:r>
            <a:r>
              <a:rPr lang="ja-JP" altLang="en-US" sz="3200" dirty="0" smtClean="0">
                <a:solidFill>
                  <a:schemeClr val="accent2">
                    <a:lumMod val="75000"/>
                  </a:schemeClr>
                </a:solidFill>
              </a:rPr>
              <a:t>９月第３水曜日：全教頭参加（毎年恒例）</a:t>
            </a:r>
            <a:endParaRPr lang="ja-JP" altLang="en-US" sz="3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79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7106" y="5592734"/>
            <a:ext cx="9643716" cy="981061"/>
          </a:xfrm>
        </p:spPr>
        <p:txBody>
          <a:bodyPr>
            <a:normAutofit/>
          </a:bodyPr>
          <a:lstStyle/>
          <a:p>
            <a:r>
              <a:rPr kumimoji="1" lang="ja-JP" altLang="en-US" sz="24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◎：全６校で運用，○：一部の学校で運用，</a:t>
            </a:r>
            <a:r>
              <a:rPr kumimoji="1" lang="en-US" altLang="ja-JP" sz="24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24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１・</a:t>
            </a:r>
            <a:r>
              <a:rPr kumimoji="1" lang="en-US" altLang="ja-JP" sz="24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※</a:t>
            </a:r>
            <a:r>
              <a:rPr kumimoji="1" lang="ja-JP" altLang="en-US" sz="2400" dirty="0" smtClean="0">
                <a:latin typeface="HG丸ｺﾞｼｯｸM-PRO" panose="020F0600000000000000" pitchFamily="50" charset="-128"/>
                <a:ea typeface="HG丸ｺﾞｼｯｸM-PRO" panose="020F0600000000000000" pitchFamily="50" charset="-128"/>
              </a:rPr>
              <a:t>２：後ほど説明</a:t>
            </a:r>
            <a:endParaRPr kumimoji="1" lang="ja-JP" altLang="en-US" sz="2400" dirty="0">
              <a:latin typeface="HG丸ｺﾞｼｯｸM-PRO" panose="020F0600000000000000" pitchFamily="50" charset="-128"/>
              <a:ea typeface="HG丸ｺﾞｼｯｸM-PRO" panose="020F0600000000000000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591821"/>
              </p:ext>
            </p:extLst>
          </p:nvPr>
        </p:nvGraphicFramePr>
        <p:xfrm>
          <a:off x="484706" y="1408673"/>
          <a:ext cx="11427208" cy="41840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868"/>
                <a:gridCol w="2556499"/>
                <a:gridCol w="1306698"/>
                <a:gridCol w="6354143"/>
              </a:tblGrid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 smtClean="0">
                          <a:effectLst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連絡</a:t>
                      </a:r>
                      <a:r>
                        <a:rPr lang="ja-JP" altLang="en-US" sz="2800" u="none" strike="noStrike" dirty="0">
                          <a:effectLst/>
                        </a:rPr>
                        <a:t>掲示板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>
                          <a:effectLst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出席簿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◎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予定表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>
                          <a:effectLst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</a:t>
                      </a:r>
                      <a:r>
                        <a:rPr lang="zh-TW" altLang="en-US" sz="2800" u="none" strike="noStrike" dirty="0" smtClean="0">
                          <a:effectLst/>
                        </a:rPr>
                        <a:t>成績</a:t>
                      </a:r>
                      <a:r>
                        <a:rPr lang="zh-TW" altLang="en-US" sz="2800" u="none" strike="noStrike" dirty="0">
                          <a:effectLst/>
                        </a:rPr>
                        <a:t>処理（通知表，指導要録，調査書）</a:t>
                      </a:r>
                      <a:endParaRPr lang="zh-TW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◎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学校</a:t>
                      </a:r>
                      <a:r>
                        <a:rPr lang="ja-JP" altLang="en-US" sz="2800" u="none" strike="noStrike" dirty="0">
                          <a:effectLst/>
                        </a:rPr>
                        <a:t>日誌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>
                          <a:effectLst/>
                        </a:rPr>
                        <a:t>○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名簿</a:t>
                      </a:r>
                      <a:r>
                        <a:rPr lang="ja-JP" altLang="en-US" sz="2800" u="none" strike="noStrike" dirty="0">
                          <a:effectLst/>
                        </a:rPr>
                        <a:t>の利用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u="none" strike="noStrike">
                          <a:effectLst/>
                        </a:rPr>
                        <a:t>※</a:t>
                      </a:r>
                      <a:r>
                        <a:rPr lang="ja-JP" altLang="en-US" sz="2800" u="none" strike="noStrike">
                          <a:effectLst/>
                        </a:rPr>
                        <a:t>１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出張</a:t>
                      </a:r>
                      <a:r>
                        <a:rPr lang="ja-JP" altLang="en-US" sz="2800" u="none" strike="noStrike" dirty="0">
                          <a:effectLst/>
                        </a:rPr>
                        <a:t>機能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◎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いい</a:t>
                      </a:r>
                      <a:r>
                        <a:rPr lang="ja-JP" altLang="en-US" sz="2800" u="none" strike="noStrike" dirty="0">
                          <a:effectLst/>
                        </a:rPr>
                        <a:t>と</a:t>
                      </a:r>
                      <a:r>
                        <a:rPr lang="ja-JP" altLang="en-US" sz="2800" u="none" strike="noStrike" dirty="0" smtClean="0">
                          <a:effectLst/>
                        </a:rPr>
                        <a:t>こみつけ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◎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</a:t>
                      </a:r>
                      <a:r>
                        <a:rPr lang="zh-TW" altLang="en-US" sz="2800" u="none" strike="noStrike" dirty="0" smtClean="0">
                          <a:effectLst/>
                        </a:rPr>
                        <a:t>文書</a:t>
                      </a:r>
                      <a:r>
                        <a:rPr lang="zh-TW" altLang="en-US" sz="2800" u="none" strike="noStrike" dirty="0">
                          <a:effectLst/>
                        </a:rPr>
                        <a:t>受理発送</a:t>
                      </a:r>
                      <a:endParaRPr lang="zh-TW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u="none" strike="noStrike" dirty="0">
                          <a:effectLst/>
                        </a:rPr>
                        <a:t>※</a:t>
                      </a:r>
                      <a:r>
                        <a:rPr lang="ja-JP" altLang="en-US" sz="2800" u="none" strike="noStrike" dirty="0">
                          <a:effectLst/>
                        </a:rPr>
                        <a:t>２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健康</a:t>
                      </a:r>
                      <a:r>
                        <a:rPr lang="ja-JP" altLang="en-US" sz="2800" u="none" strike="noStrike" dirty="0">
                          <a:effectLst/>
                        </a:rPr>
                        <a:t>診断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21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○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週</a:t>
                      </a:r>
                      <a:r>
                        <a:rPr lang="ja-JP" altLang="en-US" sz="2800" u="none" strike="noStrike" dirty="0">
                          <a:effectLst/>
                        </a:rPr>
                        <a:t>案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>
                          <a:effectLst/>
                        </a:rPr>
                        <a:t>◎</a:t>
                      </a:r>
                      <a:endParaRPr lang="ja-JP" altLang="en-US" sz="2800" b="0" i="0" u="none" strike="noStrike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保健室</a:t>
                      </a:r>
                      <a:r>
                        <a:rPr lang="ja-JP" altLang="en-US" sz="2800" u="none" strike="noStrike" dirty="0">
                          <a:effectLst/>
                        </a:rPr>
                        <a:t>利用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>
                          <a:effectLst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出勤簿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u="none" strike="noStrike" dirty="0">
                          <a:effectLst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保健</a:t>
                      </a:r>
                      <a:r>
                        <a:rPr lang="ja-JP" altLang="en-US" sz="2800" u="none" strike="noStrike" dirty="0">
                          <a:effectLst/>
                        </a:rPr>
                        <a:t>日誌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39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ＭＳ ゴシック" panose="020B0609070205080204" pitchFamily="49" charset="-128"/>
                          <a:ea typeface="ＭＳ ゴシック" panose="020B0609070205080204" pitchFamily="49" charset="-128"/>
                        </a:rPr>
                        <a:t>◎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月報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タイトル 1"/>
          <p:cNvSpPr txBox="1">
            <a:spLocks/>
          </p:cNvSpPr>
          <p:nvPr/>
        </p:nvSpPr>
        <p:spPr>
          <a:xfrm>
            <a:off x="637106" y="451036"/>
            <a:ext cx="8534400" cy="1131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校務支援システム</a:t>
            </a:r>
            <a:r>
              <a:rPr lang="ja-JP" altLang="en-US" dirty="0"/>
              <a:t>運用</a:t>
            </a:r>
            <a:r>
              <a:rPr lang="ja-JP" altLang="en-US" dirty="0" smtClean="0"/>
              <a:t>状況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51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696753"/>
              </p:ext>
            </p:extLst>
          </p:nvPr>
        </p:nvGraphicFramePr>
        <p:xfrm>
          <a:off x="439398" y="1425294"/>
          <a:ext cx="11521943" cy="43243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9868"/>
                <a:gridCol w="2556499"/>
                <a:gridCol w="1306698"/>
                <a:gridCol w="6448878"/>
              </a:tblGrid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連絡</a:t>
                      </a:r>
                      <a:r>
                        <a:rPr lang="ja-JP" altLang="en-US" sz="2800" u="none" strike="noStrike" dirty="0">
                          <a:effectLst/>
                        </a:rPr>
                        <a:t>掲示板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出席簿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予定表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</a:t>
                      </a:r>
                      <a:r>
                        <a:rPr lang="zh-TW" altLang="en-US" sz="2800" u="none" strike="noStrike" dirty="0" smtClean="0">
                          <a:effectLst/>
                        </a:rPr>
                        <a:t>成績</a:t>
                      </a:r>
                      <a:r>
                        <a:rPr lang="zh-TW" altLang="en-US" sz="2800" u="none" strike="noStrike" dirty="0">
                          <a:effectLst/>
                        </a:rPr>
                        <a:t>処理（通知表，指導要録，調査書）</a:t>
                      </a:r>
                      <a:endParaRPr lang="zh-TW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学校</a:t>
                      </a:r>
                      <a:r>
                        <a:rPr lang="ja-JP" altLang="en-US" sz="2800" u="none" strike="noStrike" dirty="0">
                          <a:effectLst/>
                        </a:rPr>
                        <a:t>日誌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名簿</a:t>
                      </a:r>
                      <a:r>
                        <a:rPr lang="ja-JP" altLang="en-US" sz="2800" u="none" strike="noStrike" dirty="0">
                          <a:effectLst/>
                        </a:rPr>
                        <a:t>の利用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出張</a:t>
                      </a:r>
                      <a:r>
                        <a:rPr lang="ja-JP" altLang="en-US" sz="2800" u="none" strike="noStrike" dirty="0">
                          <a:effectLst/>
                        </a:rPr>
                        <a:t>機能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いい</a:t>
                      </a:r>
                      <a:r>
                        <a:rPr lang="ja-JP" altLang="en-US" sz="2800" u="none" strike="noStrike" dirty="0">
                          <a:effectLst/>
                        </a:rPr>
                        <a:t>と</a:t>
                      </a:r>
                      <a:r>
                        <a:rPr lang="ja-JP" altLang="en-US" sz="2800" u="none" strike="noStrike" dirty="0" smtClean="0">
                          <a:effectLst/>
                        </a:rPr>
                        <a:t>こみつけ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R1.7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</a:t>
                      </a:r>
                      <a:r>
                        <a:rPr lang="zh-TW" altLang="en-US" sz="2800" u="none" strike="noStrike" dirty="0" smtClean="0">
                          <a:effectLst/>
                        </a:rPr>
                        <a:t>文書</a:t>
                      </a:r>
                      <a:r>
                        <a:rPr lang="zh-TW" altLang="en-US" sz="2800" u="none" strike="noStrike" dirty="0">
                          <a:effectLst/>
                        </a:rPr>
                        <a:t>受理発送</a:t>
                      </a:r>
                      <a:endParaRPr lang="zh-TW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H31.1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健康</a:t>
                      </a:r>
                      <a:r>
                        <a:rPr lang="ja-JP" altLang="en-US" sz="2800" u="none" strike="noStrike" dirty="0">
                          <a:effectLst/>
                        </a:rPr>
                        <a:t>診断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週</a:t>
                      </a:r>
                      <a:r>
                        <a:rPr lang="ja-JP" altLang="en-US" sz="2800" u="none" strike="noStrike" dirty="0">
                          <a:effectLst/>
                        </a:rPr>
                        <a:t>案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H31.1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保健室</a:t>
                      </a:r>
                      <a:r>
                        <a:rPr lang="ja-JP" altLang="en-US" sz="2800" u="none" strike="noStrike" dirty="0">
                          <a:effectLst/>
                        </a:rPr>
                        <a:t>利用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H30.4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出勤簿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H31.1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u="none" strike="noStrike" dirty="0" smtClean="0">
                          <a:effectLst/>
                        </a:rPr>
                        <a:t>　保健</a:t>
                      </a:r>
                      <a:r>
                        <a:rPr lang="ja-JP" altLang="en-US" sz="2800" u="none" strike="noStrike" dirty="0">
                          <a:effectLst/>
                        </a:rPr>
                        <a:t>日誌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4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R1.9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　月報</a:t>
                      </a:r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endParaRPr lang="ja-JP" alt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ＭＳ ゴシック" panose="020B0609070205080204" pitchFamily="49" charset="-128"/>
                        <a:ea typeface="ＭＳ ゴシック" panose="020B0609070205080204" pitchFamily="49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タイトル 1"/>
          <p:cNvSpPr txBox="1">
            <a:spLocks/>
          </p:cNvSpPr>
          <p:nvPr/>
        </p:nvSpPr>
        <p:spPr>
          <a:xfrm>
            <a:off x="637106" y="451036"/>
            <a:ext cx="9903894" cy="1131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校務支援システム機能の活用開始時期</a:t>
            </a:r>
            <a:endParaRPr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05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544" y="289908"/>
            <a:ext cx="12324194" cy="6568092"/>
          </a:xfrm>
          <a:prstGeom prst="rect">
            <a:avLst/>
          </a:prstGeom>
        </p:spPr>
      </p:pic>
      <p:sp>
        <p:nvSpPr>
          <p:cNvPr id="13" name="角丸四角形 12"/>
          <p:cNvSpPr/>
          <p:nvPr/>
        </p:nvSpPr>
        <p:spPr>
          <a:xfrm>
            <a:off x="26256" y="3455737"/>
            <a:ext cx="1420207" cy="64168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0795"/>
          </a:xfrm>
        </p:spPr>
        <p:txBody>
          <a:bodyPr>
            <a:normAutofit/>
          </a:bodyPr>
          <a:lstStyle/>
          <a:p>
            <a:r>
              <a:rPr lang="ja-JP" altLang="en-US" dirty="0"/>
              <a:t>おおい</a:t>
            </a:r>
            <a:r>
              <a:rPr lang="ja-JP" altLang="en-US" dirty="0" smtClean="0"/>
              <a:t>町の導入１年目は，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ja-JP" dirty="0">
                <a:solidFill>
                  <a:srgbClr val="C00000"/>
                </a:solidFill>
              </a:rPr>
              <a:t>《</a:t>
            </a:r>
            <a:r>
              <a:rPr lang="ja-JP" altLang="en-US" dirty="0">
                <a:solidFill>
                  <a:srgbClr val="C00000"/>
                </a:solidFill>
              </a:rPr>
              <a:t>本町の運用が県のスタンダードになる可能性あり</a:t>
            </a:r>
            <a:r>
              <a:rPr lang="en-US" altLang="ja-JP" dirty="0">
                <a:solidFill>
                  <a:srgbClr val="C00000"/>
                </a:solidFill>
              </a:rPr>
              <a:t>》</a:t>
            </a:r>
          </a:p>
          <a:p>
            <a:pPr marL="0" indent="0">
              <a:buNone/>
            </a:pPr>
            <a:endParaRPr lang="en-US" altLang="ja-JP" dirty="0">
              <a:solidFill>
                <a:srgbClr val="C00000"/>
              </a:solidFill>
            </a:endParaRPr>
          </a:p>
          <a:p>
            <a:r>
              <a:rPr lang="en-US" altLang="ja-JP" dirty="0">
                <a:solidFill>
                  <a:srgbClr val="C00000"/>
                </a:solidFill>
              </a:rPr>
              <a:t>4</a:t>
            </a:r>
            <a:r>
              <a:rPr lang="ja-JP" altLang="en-US" dirty="0">
                <a:solidFill>
                  <a:srgbClr val="C00000"/>
                </a:solidFill>
              </a:rPr>
              <a:t>月第</a:t>
            </a:r>
            <a:r>
              <a:rPr lang="en-US" altLang="ja-JP" dirty="0">
                <a:solidFill>
                  <a:srgbClr val="C00000"/>
                </a:solidFill>
              </a:rPr>
              <a:t>1</a:t>
            </a:r>
            <a:r>
              <a:rPr lang="ja-JP" altLang="en-US" dirty="0">
                <a:solidFill>
                  <a:srgbClr val="C00000"/>
                </a:solidFill>
              </a:rPr>
              <a:t>週，とりあえずできるところから始めた。運用規定は後で。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en-US" altLang="ja-JP" dirty="0">
                <a:solidFill>
                  <a:srgbClr val="C00000"/>
                </a:solidFill>
              </a:rPr>
              <a:t>7</a:t>
            </a:r>
            <a:r>
              <a:rPr lang="ja-JP" altLang="en-US" dirty="0">
                <a:solidFill>
                  <a:srgbClr val="C00000"/>
                </a:solidFill>
              </a:rPr>
              <a:t>月，教頭と事務職員合同の運用に</a:t>
            </a:r>
            <a:r>
              <a:rPr lang="ja-JP" altLang="en-US" dirty="0" smtClean="0">
                <a:solidFill>
                  <a:srgbClr val="C00000"/>
                </a:solidFill>
              </a:rPr>
              <a:t>関する研修会（意見交換会）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r>
              <a:rPr lang="en-US" altLang="ja-JP" dirty="0" smtClean="0">
                <a:solidFill>
                  <a:srgbClr val="C00000"/>
                </a:solidFill>
              </a:rPr>
              <a:t>EDUCOM</a:t>
            </a:r>
            <a:r>
              <a:rPr lang="ja-JP" altLang="en-US" dirty="0" err="1" smtClean="0">
                <a:solidFill>
                  <a:srgbClr val="C00000"/>
                </a:solidFill>
              </a:rPr>
              <a:t>さんの</a:t>
            </a:r>
            <a:r>
              <a:rPr lang="ja-JP" altLang="en-US" dirty="0" smtClean="0">
                <a:solidFill>
                  <a:srgbClr val="C00000"/>
                </a:solidFill>
              </a:rPr>
              <a:t>サポート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r>
              <a:rPr lang="ja-JP" altLang="en-US" dirty="0" smtClean="0">
                <a:solidFill>
                  <a:srgbClr val="C00000"/>
                </a:solidFill>
              </a:rPr>
              <a:t>教頭会（その都度）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r>
              <a:rPr lang="ja-JP" altLang="en-US" dirty="0" smtClean="0">
                <a:solidFill>
                  <a:srgbClr val="C00000"/>
                </a:solidFill>
              </a:rPr>
              <a:t>学校事務共同実施（その都度）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 smtClean="0">
                <a:solidFill>
                  <a:srgbClr val="C00000"/>
                </a:solidFill>
              </a:rPr>
              <a:t>県教委との交渉（窓口：町教委）</a:t>
            </a:r>
            <a:endParaRPr lang="en-US" altLang="ja-JP" dirty="0" smtClean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県</a:t>
            </a:r>
            <a:r>
              <a:rPr lang="ja-JP" altLang="en-US" dirty="0" smtClean="0">
                <a:solidFill>
                  <a:srgbClr val="C00000"/>
                </a:solidFill>
              </a:rPr>
              <a:t>教委（嶺南教育事務所）への運用説明</a:t>
            </a:r>
            <a:endParaRPr lang="en-US" altLang="ja-JP" dirty="0">
              <a:solidFill>
                <a:srgbClr val="C00000"/>
              </a:solidFill>
            </a:endParaRPr>
          </a:p>
          <a:p>
            <a:r>
              <a:rPr lang="ja-JP" altLang="en-US" dirty="0">
                <a:solidFill>
                  <a:srgbClr val="C00000"/>
                </a:solidFill>
              </a:rPr>
              <a:t>視察の受け入れ　坂井市、若狭町</a:t>
            </a:r>
            <a:endParaRPr lang="en-US" altLang="ja-JP" dirty="0">
              <a:solidFill>
                <a:srgbClr val="C00000"/>
              </a:solidFill>
            </a:endParaRPr>
          </a:p>
          <a:p>
            <a:endParaRPr lang="en-US" altLang="ja-JP" dirty="0">
              <a:solidFill>
                <a:srgbClr val="C00000"/>
              </a:solidFill>
            </a:endParaRPr>
          </a:p>
          <a:p>
            <a:endParaRPr lang="en-US" altLang="ja-JP" dirty="0">
              <a:solidFill>
                <a:srgbClr val="C00000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966" y="5592734"/>
            <a:ext cx="1197034" cy="1197034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340" y="3643828"/>
            <a:ext cx="3377513" cy="253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60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42779" r="3623"/>
          <a:stretch/>
        </p:blipFill>
        <p:spPr>
          <a:xfrm>
            <a:off x="0" y="0"/>
            <a:ext cx="12201525" cy="7315200"/>
          </a:xfrm>
          <a:prstGeom prst="rect">
            <a:avLst/>
          </a:prstGeom>
        </p:spPr>
      </p:pic>
      <p:sp>
        <p:nvSpPr>
          <p:cNvPr id="5" name="円/楕円 4"/>
          <p:cNvSpPr/>
          <p:nvPr/>
        </p:nvSpPr>
        <p:spPr>
          <a:xfrm>
            <a:off x="46317" y="3947299"/>
            <a:ext cx="986117" cy="50202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角丸四角形 1"/>
          <p:cNvSpPr/>
          <p:nvPr/>
        </p:nvSpPr>
        <p:spPr>
          <a:xfrm>
            <a:off x="2463800" y="4449322"/>
            <a:ext cx="8864600" cy="177367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3200" b="1" dirty="0" smtClean="0">
                <a:solidFill>
                  <a:schemeClr val="tx1"/>
                </a:solidFill>
              </a:rPr>
              <a:t>4</a:t>
            </a:r>
            <a:r>
              <a:rPr kumimoji="1" lang="ja-JP" altLang="en-US" sz="3200" b="1" dirty="0" smtClean="0">
                <a:solidFill>
                  <a:schemeClr val="tx1"/>
                </a:solidFill>
              </a:rPr>
              <a:t>月</a:t>
            </a:r>
            <a:r>
              <a:rPr kumimoji="1" lang="en-US" altLang="ja-JP" sz="3200" b="1" dirty="0" smtClean="0">
                <a:solidFill>
                  <a:schemeClr val="tx1"/>
                </a:solidFill>
              </a:rPr>
              <a:t>1</a:t>
            </a:r>
            <a:r>
              <a:rPr kumimoji="1" lang="ja-JP" altLang="en-US" sz="3200" b="1" dirty="0" smtClean="0">
                <a:solidFill>
                  <a:schemeClr val="tx1"/>
                </a:solidFill>
              </a:rPr>
              <a:t>週目</a:t>
            </a:r>
            <a:endParaRPr kumimoji="1" lang="en-US" altLang="ja-JP" sz="3200" b="1" dirty="0" smtClean="0">
              <a:solidFill>
                <a:schemeClr val="tx1"/>
              </a:solidFill>
            </a:endParaRPr>
          </a:p>
          <a:p>
            <a:pPr algn="ctr"/>
            <a:r>
              <a:rPr lang="ja-JP" altLang="en-US" sz="3200" b="1" dirty="0" smtClean="0">
                <a:solidFill>
                  <a:schemeClr val="tx1"/>
                </a:solidFill>
              </a:rPr>
              <a:t>とりあえずできるところから使い始めた学校日誌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38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5718</TotalTime>
  <Words>688</Words>
  <Application>Microsoft Office PowerPoint</Application>
  <PresentationFormat>ワイド画面</PresentationFormat>
  <Paragraphs>253</Paragraphs>
  <Slides>27</Slides>
  <Notes>27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27</vt:i4>
      </vt:variant>
    </vt:vector>
  </HeadingPairs>
  <TitlesOfParts>
    <vt:vector size="36" baseType="lpstr">
      <vt:lpstr>HG丸ｺﾞｼｯｸM-PRO</vt:lpstr>
      <vt:lpstr>HG創英角ｺﾞｼｯｸUB</vt:lpstr>
      <vt:lpstr>ＭＳ Ｐゴシック</vt:lpstr>
      <vt:lpstr>ＭＳ ゴシック</vt:lpstr>
      <vt:lpstr>新細明體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校務支援システムを導入して（教職員の声）</vt:lpstr>
      <vt:lpstr>おおい町の小中学校</vt:lpstr>
      <vt:lpstr>◎：全６校で運用，○：一部の学校で運用，※１・※２：後ほど説明</vt:lpstr>
      <vt:lpstr>PowerPoint プレゼンテーション</vt:lpstr>
      <vt:lpstr>PowerPoint プレゼンテーション</vt:lpstr>
      <vt:lpstr>おおい町の導入１年目は，</vt:lpstr>
      <vt:lpstr>PowerPoint プレゼンテーション</vt:lpstr>
      <vt:lpstr>学校日誌　新旧対照</vt:lpstr>
      <vt:lpstr>今度の学校日誌：細かいところが気になる！</vt:lpstr>
      <vt:lpstr>「おおい町学校日誌作成要領」改訂までの流れ</vt:lpstr>
      <vt:lpstr>学校日誌作成手順の確認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校務支援システムを導入して（メリット）</vt:lpstr>
      <vt:lpstr>校務支援システムを導入して（留意点等）</vt:lpstr>
      <vt:lpstr>校務支援システムについて（今後）</vt:lpstr>
    </vt:vector>
  </TitlesOfParts>
  <Company>おおい町教育委員会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早川 勇治</dc:creator>
  <cp:lastModifiedBy>早川 勇治</cp:lastModifiedBy>
  <cp:revision>271</cp:revision>
  <cp:lastPrinted>2019-10-08T01:23:55Z</cp:lastPrinted>
  <dcterms:created xsi:type="dcterms:W3CDTF">2018-07-11T08:17:33Z</dcterms:created>
  <dcterms:modified xsi:type="dcterms:W3CDTF">2019-10-17T23:24:10Z</dcterms:modified>
</cp:coreProperties>
</file>